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8" r:id="rId2"/>
    <p:sldId id="271" r:id="rId3"/>
    <p:sldId id="272" r:id="rId4"/>
    <p:sldId id="273" r:id="rId5"/>
    <p:sldId id="274" r:id="rId6"/>
    <p:sldId id="276" r:id="rId7"/>
    <p:sldId id="258" r:id="rId8"/>
    <p:sldId id="259" r:id="rId9"/>
    <p:sldId id="265" r:id="rId10"/>
    <p:sldId id="275" r:id="rId11"/>
    <p:sldId id="260" r:id="rId12"/>
    <p:sldId id="277" r:id="rId13"/>
    <p:sldId id="278" r:id="rId14"/>
    <p:sldId id="266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5" autoAdjust="0"/>
    <p:restoredTop sz="94660"/>
  </p:normalViewPr>
  <p:slideViewPr>
    <p:cSldViewPr>
      <p:cViewPr>
        <p:scale>
          <a:sx n="118" d="100"/>
          <a:sy n="118" d="100"/>
        </p:scale>
        <p:origin x="-1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E0B41-A46E-4FB1-B2E2-DB8CF2B0C4A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08CC5-A0E8-413C-B9AF-BFF360327D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987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352ECA1A-824C-4900-BD2E-992F4EFD7484}" type="slidenum">
              <a:rPr lang="en-GB" altLang="en-US" sz="1200" i="0"/>
              <a:pPr/>
              <a:t>1</a:t>
            </a:fld>
            <a:endParaRPr lang="en-GB" altLang="en-US" sz="1200" i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79653304-6768-49C2-B2DC-4DAB4BDEBF61}" type="slidenum">
              <a:rPr lang="en-GB" altLang="en-US" sz="1200" i="0"/>
              <a:pPr/>
              <a:t>2</a:t>
            </a:fld>
            <a:endParaRPr lang="en-GB" altLang="en-US" sz="1200" i="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05810B1F-8A1D-4834-AF22-8DB10146B6BF}" type="slidenum">
              <a:rPr lang="en-GB" altLang="en-US" sz="1200" i="0"/>
              <a:pPr/>
              <a:t>3</a:t>
            </a:fld>
            <a:endParaRPr lang="en-GB" altLang="en-US" sz="1200" i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 Benefits of a multi-activity course include:</a:t>
            </a:r>
          </a:p>
          <a:p>
            <a:pPr eaLnBrk="1" hangingPunct="1"/>
            <a:endParaRPr lang="en-GB" altLang="en-US" smtClean="0">
              <a:latin typeface="Arial" pitchFamily="34" charset="0"/>
              <a:ea typeface="ＭＳ Ｐゴシック" pitchFamily="34" charset="-128"/>
            </a:endParaRPr>
          </a:p>
          <a:p>
            <a:pPr eaLnBrk="1" hangingPunct="1"/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- improved self confidence</a:t>
            </a:r>
          </a:p>
          <a:p>
            <a:pPr eaLnBrk="1" hangingPunct="1"/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- improved team-building skills</a:t>
            </a:r>
          </a:p>
          <a:p>
            <a:pPr eaLnBrk="1" hangingPunct="1"/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- better peer group relationships </a:t>
            </a:r>
          </a:p>
          <a:p>
            <a:pPr eaLnBrk="1" hangingPunct="1"/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- raised self esteem </a:t>
            </a:r>
          </a:p>
          <a:p>
            <a:pPr eaLnBrk="1" hangingPunct="1"/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- increased motivation</a:t>
            </a:r>
          </a:p>
          <a:p>
            <a:pPr algn="just" eaLnBrk="1" hangingPunct="1"/>
            <a:endParaRPr lang="en-US" altLang="en-US" b="1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2A933C32-7E5B-45E0-8C5A-5877410BC8A9}" type="slidenum">
              <a:rPr lang="en-GB" altLang="en-US" sz="1200" i="0"/>
              <a:pPr/>
              <a:t>4</a:t>
            </a:fld>
            <a:endParaRPr lang="en-GB" altLang="en-US" sz="1200" i="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ln/>
          <a:extLst/>
        </p:spPr>
        <p:txBody>
          <a:bodyPr/>
          <a:lstStyle/>
          <a:p>
            <a:pPr marL="171450" indent="-171450">
              <a:buFont typeface="Arial"/>
              <a:buChar char="•"/>
              <a:defRPr/>
            </a:pPr>
            <a:r>
              <a:rPr lang="en-GB" dirty="0" smtClean="0">
                <a:cs typeface="ＭＳ Ｐゴシック" charset="0"/>
              </a:rPr>
              <a:t>The activities shown offer individual as well as team challenges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GB" dirty="0" smtClean="0">
                <a:cs typeface="ＭＳ Ｐゴシック" charset="0"/>
              </a:rPr>
              <a:t>Activities are designed to encourage new skills and develop existing ones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GB" dirty="0" smtClean="0">
                <a:cs typeface="ＭＳ Ｐゴシック" charset="0"/>
              </a:rPr>
              <a:t>Specific activities can be requested (though not guaranteed) and the programme is discussed on arrival at the centre</a:t>
            </a:r>
          </a:p>
          <a:p>
            <a:pPr eaLnBrk="1" hangingPunct="1">
              <a:defRPr/>
            </a:pPr>
            <a:endParaRPr lang="en-GB" dirty="0"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DE46B3D4-48DB-442F-A8B0-4201DD1EBE06}" type="slidenum">
              <a:rPr lang="en-GB" altLang="en-US" sz="1200" i="0"/>
              <a:pPr/>
              <a:t>5</a:t>
            </a:fld>
            <a:endParaRPr lang="en-GB" altLang="en-US" sz="1200" i="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6E619F31-938B-42DB-87B9-4286028F9A87}" type="slidenum">
              <a:rPr lang="en-GB" altLang="en-US" sz="1200" i="0"/>
              <a:pPr/>
              <a:t>6</a:t>
            </a:fld>
            <a:endParaRPr lang="en-GB" altLang="en-US" sz="1200" i="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/>
            <a:endParaRPr lang="en-US" altLang="en-US" b="1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A326AD57-6CBA-4638-886B-458FBEDB2736}" type="slidenum">
              <a:rPr lang="en-GB" altLang="en-US" sz="1200" i="0"/>
              <a:pPr/>
              <a:t>10</a:t>
            </a:fld>
            <a:endParaRPr lang="en-GB" altLang="en-US" sz="1200" i="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itchFamily="34" charset="0"/>
              <a:ea typeface="ＭＳ Ｐゴシック" pitchFamily="34" charset="-128"/>
            </a:endParaRPr>
          </a:p>
          <a:p>
            <a:pPr>
              <a:buFontTx/>
              <a:buChar char="•"/>
            </a:pPr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The centre can accommodate 445 guests at a time with accommodation in the our purpose-built lodges.</a:t>
            </a:r>
          </a:p>
          <a:p>
            <a:pPr>
              <a:buFontTx/>
              <a:buChar char="•"/>
            </a:pPr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Teachers are usually accommodated in twin rooms with en suite and hot drink facilities </a:t>
            </a:r>
          </a:p>
          <a:p>
            <a:pPr>
              <a:buFontTx/>
              <a:buChar char="•"/>
            </a:pPr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All rooms are lockable (party leader given master key)</a:t>
            </a:r>
          </a:p>
          <a:p>
            <a:pPr>
              <a:buFontTx/>
              <a:buChar char="•"/>
            </a:pPr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All exterior doors and gates are locked at night but can be opened from the inside in an emergency without the need for unlocking</a:t>
            </a:r>
          </a:p>
          <a:p>
            <a:pPr>
              <a:buFontTx/>
              <a:buChar char="•"/>
            </a:pPr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A PGL staff member is available on duty throughout the night (contactable by phone)</a:t>
            </a:r>
          </a:p>
          <a:p>
            <a:pPr>
              <a:buFontTx/>
              <a:buChar char="•"/>
            </a:pPr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The extensive facilities (other than activity bases) are available to your group during free time</a:t>
            </a:r>
          </a:p>
          <a:p>
            <a:endParaRPr lang="en-GB" altLang="en-US" smtClean="0">
              <a:latin typeface="Arial" pitchFamily="34" charset="0"/>
              <a:ea typeface="ＭＳ Ｐゴシック" pitchFamily="34" charset="-128"/>
            </a:endParaRPr>
          </a:p>
          <a:p>
            <a:pPr algn="just" eaLnBrk="1" hangingPunct="1"/>
            <a:endParaRPr lang="en-GB" altLang="en-US" b="1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E366A56F-0FFE-477A-99A6-3C752B3F5B25}" type="slidenum">
              <a:rPr lang="en-GB" altLang="en-US" sz="1200" i="0"/>
              <a:pPr/>
              <a:t>12</a:t>
            </a:fld>
            <a:endParaRPr lang="en-GB" altLang="en-US" sz="1200" i="0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We continually invest in healthy menus with freshly cooked ingredients obtained from fully traceable audited suppliers</a:t>
            </a:r>
          </a:p>
          <a:p>
            <a:pPr>
              <a:buFontTx/>
              <a:buChar char="•"/>
            </a:pPr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Processed food is avoided and meals meet Local Authority guidelines</a:t>
            </a:r>
          </a:p>
          <a:p>
            <a:pPr>
              <a:buFontTx/>
              <a:buChar char="•"/>
            </a:pPr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There will be hot and cold options available at every meal </a:t>
            </a:r>
          </a:p>
          <a:p>
            <a:pPr>
              <a:buFontTx/>
              <a:buChar char="•"/>
            </a:pPr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At lunch and dinner the buffet includes a salad bar and mixed fruit basket plus hot and cold drinks</a:t>
            </a:r>
          </a:p>
          <a:p>
            <a:pPr>
              <a:buFontTx/>
              <a:buChar char="•"/>
            </a:pPr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Our caterers can deal with </a:t>
            </a:r>
            <a:r>
              <a:rPr lang="en-GB" altLang="en-US" u="sng" smtClean="0">
                <a:latin typeface="Arial" pitchFamily="34" charset="0"/>
                <a:ea typeface="ＭＳ Ｐゴシック" pitchFamily="34" charset="-128"/>
              </a:rPr>
              <a:t>most </a:t>
            </a:r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dietary requirements but please ensure the party leader is aware of any dietary requirements well in advance</a:t>
            </a:r>
          </a:p>
          <a:p>
            <a:pPr>
              <a:buFontTx/>
              <a:buChar char="•"/>
            </a:pPr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More food is always available if required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3691D7D3-F2CB-4E0D-91CA-3BCD3C6B29CE}" type="slidenum">
              <a:rPr lang="en-GB" altLang="en-US" sz="1200" i="0"/>
              <a:pPr/>
              <a:t>13</a:t>
            </a:fld>
            <a:endParaRPr lang="en-GB" altLang="en-US" sz="1200" i="0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r>
              <a:rPr lang="en-GB" altLang="en-US" b="1" smtClean="0">
                <a:latin typeface="Arial" pitchFamily="34" charset="0"/>
                <a:ea typeface="ＭＳ Ｐゴシック" pitchFamily="34" charset="-128"/>
              </a:rPr>
              <a:t>Please see Code of Practice for further detail</a:t>
            </a:r>
          </a:p>
          <a:p>
            <a:pPr marL="228600" indent="-228600" eaLnBrk="1" hangingPunct="1"/>
            <a:endParaRPr lang="en-GB" altLang="en-US" smtClean="0">
              <a:latin typeface="Arial" pitchFamily="34" charset="0"/>
              <a:ea typeface="ＭＳ Ｐゴシック" pitchFamily="34" charset="-128"/>
            </a:endParaRPr>
          </a:p>
          <a:p>
            <a:pPr marL="228600" indent="-228600" eaLnBrk="1" hangingPunct="1">
              <a:buFontTx/>
              <a:buChar char="•"/>
            </a:pPr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All centres and activities are </a:t>
            </a:r>
            <a:r>
              <a:rPr lang="en-GB" altLang="en-US" b="1" smtClean="0">
                <a:latin typeface="Arial" pitchFamily="34" charset="0"/>
                <a:ea typeface="ＭＳ Ｐゴシック" pitchFamily="34" charset="-128"/>
              </a:rPr>
              <a:t>fully risk assessed</a:t>
            </a:r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 every year</a:t>
            </a:r>
          </a:p>
          <a:p>
            <a:pPr marL="228600" indent="-228600" eaLnBrk="1" hangingPunct="1">
              <a:buFontTx/>
              <a:buChar char="•"/>
            </a:pPr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The PGL Code of Practice details all the </a:t>
            </a:r>
            <a:r>
              <a:rPr lang="en-GB" altLang="en-US" b="1" smtClean="0">
                <a:latin typeface="Arial" pitchFamily="34" charset="0"/>
                <a:ea typeface="ＭＳ Ｐゴシック" pitchFamily="34" charset="-128"/>
              </a:rPr>
              <a:t>control measures</a:t>
            </a:r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 put in place to minimise risk</a:t>
            </a:r>
          </a:p>
          <a:p>
            <a:pPr marL="228600" indent="-228600" eaLnBrk="1" hangingPunct="1">
              <a:buFontTx/>
              <a:buChar char="•"/>
            </a:pPr>
            <a:r>
              <a:rPr lang="en-GB" altLang="en-US" b="1" smtClean="0">
                <a:latin typeface="Arial" pitchFamily="34" charset="0"/>
                <a:ea typeface="ＭＳ Ｐゴシック" pitchFamily="34" charset="-128"/>
              </a:rPr>
              <a:t>Sample risk assessments</a:t>
            </a:r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 are available on line and specific assessments are available from PGL on request</a:t>
            </a:r>
          </a:p>
          <a:p>
            <a:pPr marL="228600" indent="-228600" eaLnBrk="1" hangingPunct="1">
              <a:buFontTx/>
              <a:buChar char="•"/>
            </a:pPr>
            <a:r>
              <a:rPr lang="en-GB" altLang="en-US" b="1" smtClean="0">
                <a:latin typeface="Arial" pitchFamily="34" charset="0"/>
                <a:ea typeface="ＭＳ Ｐゴシック" pitchFamily="34" charset="-128"/>
              </a:rPr>
              <a:t>Staff-to-pupil ratios</a:t>
            </a:r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 comply with recognised industry standards</a:t>
            </a:r>
          </a:p>
          <a:p>
            <a:pPr marL="228600" indent="-228600" eaLnBrk="1" hangingPunct="1">
              <a:buFontTx/>
              <a:buChar char="•"/>
            </a:pPr>
            <a:r>
              <a:rPr lang="en-GB" altLang="en-US" b="1" smtClean="0">
                <a:latin typeface="Arial" pitchFamily="34" charset="0"/>
                <a:ea typeface="ＭＳ Ｐゴシック" pitchFamily="34" charset="-128"/>
              </a:rPr>
              <a:t>Operating procedures</a:t>
            </a:r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 all comply with recognised industry standards and National Governing Body guidelines where these are relevant</a:t>
            </a:r>
          </a:p>
          <a:p>
            <a:pPr marL="228600" indent="-228600" eaLnBrk="1" hangingPunct="1">
              <a:buFontTx/>
              <a:buChar char="•"/>
            </a:pPr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PGL </a:t>
            </a:r>
            <a:r>
              <a:rPr lang="en-GB" altLang="en-US" b="1" smtClean="0">
                <a:latin typeface="Arial" pitchFamily="34" charset="0"/>
                <a:ea typeface="ＭＳ Ｐゴシック" pitchFamily="34" charset="-128"/>
              </a:rPr>
              <a:t>recruitment officers</a:t>
            </a:r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 have extensive experience at a senior level on centre and make selections based on a detailed application form</a:t>
            </a:r>
          </a:p>
          <a:p>
            <a:pPr marL="228600" indent="-228600" eaLnBrk="1" hangingPunct="1">
              <a:buFontTx/>
              <a:buChar char="•"/>
            </a:pPr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Two formal </a:t>
            </a:r>
            <a:r>
              <a:rPr lang="en-GB" altLang="en-US" b="1" smtClean="0">
                <a:latin typeface="Arial" pitchFamily="34" charset="0"/>
                <a:ea typeface="ＭＳ Ｐゴシック" pitchFamily="34" charset="-128"/>
              </a:rPr>
              <a:t>written references</a:t>
            </a:r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 are taken and applicants have to provide </a:t>
            </a:r>
            <a:r>
              <a:rPr lang="en-GB" altLang="en-US" b="1" smtClean="0">
                <a:latin typeface="Arial" pitchFamily="34" charset="0"/>
                <a:ea typeface="ＭＳ Ｐゴシック" pitchFamily="34" charset="-128"/>
              </a:rPr>
              <a:t>documentary evidence</a:t>
            </a:r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 of all qualifications claimed</a:t>
            </a:r>
          </a:p>
          <a:p>
            <a:pPr marL="228600" indent="-228600" eaLnBrk="1" hangingPunct="1">
              <a:buFontTx/>
              <a:buChar char="•"/>
            </a:pPr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All offers of employment are subject to </a:t>
            </a:r>
            <a:r>
              <a:rPr lang="en-GB" altLang="en-US" b="1" smtClean="0">
                <a:latin typeface="Arial" pitchFamily="34" charset="0"/>
                <a:ea typeface="ＭＳ Ｐゴシック" pitchFamily="34" charset="-128"/>
              </a:rPr>
              <a:t>DBS checks</a:t>
            </a:r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, the successful completion of </a:t>
            </a:r>
            <a:r>
              <a:rPr lang="en-GB" altLang="en-US" b="1" smtClean="0">
                <a:latin typeface="Arial" pitchFamily="34" charset="0"/>
                <a:ea typeface="ＭＳ Ｐゴシック" pitchFamily="34" charset="-128"/>
              </a:rPr>
              <a:t>pre-employment training</a:t>
            </a:r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 and a favourable</a:t>
            </a:r>
            <a:r>
              <a:rPr lang="en-GB" altLang="en-US" b="1" smtClean="0">
                <a:latin typeface="Arial" pitchFamily="34" charset="0"/>
                <a:ea typeface="ＭＳ Ｐゴシック" pitchFamily="34" charset="-128"/>
              </a:rPr>
              <a:t> probationary</a:t>
            </a:r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 period</a:t>
            </a:r>
          </a:p>
          <a:p>
            <a:pPr marL="228600" indent="-228600" eaLnBrk="1" hangingPunct="1">
              <a:buFontTx/>
              <a:buChar char="•"/>
            </a:pPr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All our </a:t>
            </a:r>
            <a:r>
              <a:rPr lang="en-GB" altLang="en-US" b="1" smtClean="0">
                <a:latin typeface="Arial" pitchFamily="34" charset="0"/>
                <a:ea typeface="ＭＳ Ｐゴシック" pitchFamily="34" charset="-128"/>
              </a:rPr>
              <a:t>instructors</a:t>
            </a:r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 are specifically trained for our programmes to ensure the delivery of safe and rewarding sessions across a wide range of activities</a:t>
            </a:r>
          </a:p>
          <a:p>
            <a:pPr marL="228600" indent="-228600" eaLnBrk="1" hangingPunct="1">
              <a:buFontTx/>
              <a:buChar char="•"/>
            </a:pPr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At every PGL centre there is an experienced and professional </a:t>
            </a:r>
            <a:r>
              <a:rPr lang="en-GB" altLang="en-US" b="1" smtClean="0">
                <a:latin typeface="Arial" pitchFamily="34" charset="0"/>
                <a:ea typeface="ＭＳ Ｐゴシック" pitchFamily="34" charset="-128"/>
              </a:rPr>
              <a:t>Centre Manager</a:t>
            </a:r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 (supported by Senior Staff) who is in charge of centre operations and has overall responsibility for the success of the course and the performance of our staff</a:t>
            </a:r>
          </a:p>
          <a:p>
            <a:pPr marL="228600" indent="-228600" eaLnBrk="1" hangingPunct="1">
              <a:buFontTx/>
              <a:buChar char="•"/>
            </a:pPr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It is the policy of PGL to take all reasonable steps to ensure the </a:t>
            </a:r>
            <a:r>
              <a:rPr lang="en-GB" altLang="en-US" b="1" smtClean="0">
                <a:latin typeface="Arial" pitchFamily="34" charset="0"/>
                <a:ea typeface="ＭＳ Ｐゴシック" pitchFamily="34" charset="-128"/>
              </a:rPr>
              <a:t>safety and security</a:t>
            </a:r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 of all guests and staff on our centres (details in Code of Practice)</a:t>
            </a:r>
          </a:p>
          <a:p>
            <a:pPr marL="228600" indent="-228600" eaLnBrk="1" hangingPunct="1">
              <a:buFontTx/>
              <a:buChar char="•"/>
            </a:pPr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Each centre has at least two </a:t>
            </a:r>
            <a:r>
              <a:rPr lang="en-GB" altLang="en-US" b="1" smtClean="0">
                <a:latin typeface="Arial" pitchFamily="34" charset="0"/>
                <a:ea typeface="ＭＳ Ｐゴシック" pitchFamily="34" charset="-128"/>
              </a:rPr>
              <a:t>First Aid</a:t>
            </a:r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 staff who hold the </a:t>
            </a:r>
            <a:r>
              <a:rPr lang="ja-JP" altLang="en-GB" smtClean="0">
                <a:latin typeface="Arial" pitchFamily="34" charset="0"/>
                <a:ea typeface="ＭＳ Ｐゴシック" pitchFamily="34" charset="-128"/>
              </a:rPr>
              <a:t>“</a:t>
            </a:r>
            <a:r>
              <a:rPr lang="en-GB" altLang="ja-JP" smtClean="0">
                <a:latin typeface="Arial" pitchFamily="34" charset="0"/>
                <a:ea typeface="ＭＳ Ｐゴシック" pitchFamily="34" charset="-128"/>
              </a:rPr>
              <a:t>First Aid at Work</a:t>
            </a:r>
            <a:r>
              <a:rPr lang="ja-JP" altLang="en-GB" smtClean="0">
                <a:latin typeface="Arial" pitchFamily="34" charset="0"/>
                <a:ea typeface="ＭＳ Ｐゴシック" pitchFamily="34" charset="-128"/>
              </a:rPr>
              <a:t>”</a:t>
            </a:r>
            <a:r>
              <a:rPr lang="en-GB" altLang="ja-JP" smtClean="0">
                <a:latin typeface="Arial" pitchFamily="34" charset="0"/>
                <a:ea typeface="ＭＳ Ｐゴシック" pitchFamily="34" charset="-128"/>
              </a:rPr>
              <a:t> qualification and in addition all our instructors and group leaders complete an 8 hour first aid course. Party Leaders and teachers will ultimately remain responsible for the administration of first aid to their party members</a:t>
            </a:r>
          </a:p>
          <a:p>
            <a:pPr marL="228600" indent="-228600" eaLnBrk="1" hangingPunct="1">
              <a:buFontTx/>
              <a:buChar char="•"/>
            </a:pPr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There are rigorous general accident and </a:t>
            </a:r>
            <a:r>
              <a:rPr lang="en-GB" altLang="en-US" b="1" smtClean="0">
                <a:latin typeface="Arial" pitchFamily="34" charset="0"/>
                <a:ea typeface="ＭＳ Ｐゴシック" pitchFamily="34" charset="-128"/>
              </a:rPr>
              <a:t>emergency procedures </a:t>
            </a:r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in place</a:t>
            </a:r>
          </a:p>
          <a:p>
            <a:pPr marL="228600" indent="-228600" eaLnBrk="1" hangingPunct="1">
              <a:buFontTx/>
              <a:buChar char="•"/>
            </a:pPr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Through the </a:t>
            </a:r>
            <a:r>
              <a:rPr lang="en-GB" altLang="en-US" b="1" smtClean="0">
                <a:latin typeface="Arial" pitchFamily="34" charset="0"/>
                <a:ea typeface="ＭＳ Ｐゴシック" pitchFamily="34" charset="-128"/>
              </a:rPr>
              <a:t>Quality Badge Programme</a:t>
            </a:r>
            <a:r>
              <a:rPr lang="en-GB" altLang="en-US" smtClean="0">
                <a:latin typeface="Arial" pitchFamily="34" charset="0"/>
                <a:ea typeface="ＭＳ Ｐゴシック" pitchFamily="34" charset="-128"/>
              </a:rPr>
              <a:t> you can be confident that recognised providers fulfil all the necessary criteria as laid down by the DfE, thereby better </a:t>
            </a:r>
            <a:r>
              <a:rPr lang="en-US" altLang="en-US" smtClean="0">
                <a:latin typeface="Arial" pitchFamily="34" charset="0"/>
                <a:ea typeface="ＭＳ Ｐゴシック" pitchFamily="34" charset="-128"/>
              </a:rPr>
              <a:t>enabling Party Leaders to manage visits safely, efficiently and beneficially</a:t>
            </a:r>
            <a:endParaRPr lang="en-GB" altLang="en-US" smtClean="0">
              <a:latin typeface="Arial" pitchFamily="34" charset="0"/>
              <a:ea typeface="ＭＳ Ｐゴシック" pitchFamily="34" charset="-128"/>
            </a:endParaRPr>
          </a:p>
          <a:p>
            <a:pPr marL="228600" indent="-228600" eaLnBrk="1" hangingPunct="1"/>
            <a:endParaRPr lang="en-GB" altLang="en-US" smtClean="0">
              <a:latin typeface="Arial" pitchFamily="34" charset="0"/>
              <a:ea typeface="ＭＳ Ｐゴシック" pitchFamily="34" charset="-128"/>
            </a:endParaRPr>
          </a:p>
          <a:p>
            <a:pPr marL="228600" indent="-228600" algn="just" eaLnBrk="1" hangingPunct="1"/>
            <a:endParaRPr lang="en-GB" altLang="en-US" b="1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FC17-6AC0-4817-A8F2-D2E5271C7113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BF8A-9CAF-48A1-87C2-F41F18CB30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FC17-6AC0-4817-A8F2-D2E5271C7113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BF8A-9CAF-48A1-87C2-F41F18CB30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FC17-6AC0-4817-A8F2-D2E5271C7113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BF8A-9CAF-48A1-87C2-F41F18CB30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FC17-6AC0-4817-A8F2-D2E5271C7113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BF8A-9CAF-48A1-87C2-F41F18CB30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FC17-6AC0-4817-A8F2-D2E5271C7113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BF8A-9CAF-48A1-87C2-F41F18CB30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FC17-6AC0-4817-A8F2-D2E5271C7113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BF8A-9CAF-48A1-87C2-F41F18CB304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FC17-6AC0-4817-A8F2-D2E5271C7113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BF8A-9CAF-48A1-87C2-F41F18CB30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FC17-6AC0-4817-A8F2-D2E5271C7113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BF8A-9CAF-48A1-87C2-F41F18CB30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FC17-6AC0-4817-A8F2-D2E5271C7113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BF8A-9CAF-48A1-87C2-F41F18CB30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FC17-6AC0-4817-A8F2-D2E5271C7113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A3BF8A-9CAF-48A1-87C2-F41F18CB30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FC17-6AC0-4817-A8F2-D2E5271C7113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BF8A-9CAF-48A1-87C2-F41F18CB30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D7FFC17-6AC0-4817-A8F2-D2E5271C7113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2A3BF8A-9CAF-48A1-87C2-F41F18CB304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hyperlink" Target="http://www.pgl.co.uk/windmill360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gl.co.uk/Files/DocumentManagerDocuments/AdventureUK/Promotional%20Videos/PGL-Promotional-Video-Primary-Schools-Parents-and-Pupils-Whats-It-All-About.mp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hyperlink" Target="http://www.pgl.co.uk/windmill36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38300"/>
            <a:ext cx="9144000" cy="52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4448175" y="3246438"/>
            <a:ext cx="247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altLang="en-US" sz="1800" i="0"/>
              <a:t>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1628775"/>
          </a:xfrm>
          <a:prstGeom prst="rect">
            <a:avLst/>
          </a:prstGeom>
          <a:solidFill>
            <a:srgbClr val="8C1A4A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30724" name="Picture 6" descr="PGL LOGO OFFICIAL_with Drop Shado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07"/>
          <a:stretch>
            <a:fillRect/>
          </a:stretch>
        </p:blipFill>
        <p:spPr bwMode="auto">
          <a:xfrm>
            <a:off x="328613" y="0"/>
            <a:ext cx="1328737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TextBox 5"/>
          <p:cNvSpPr txBox="1">
            <a:spLocks noChangeArrowheads="1"/>
          </p:cNvSpPr>
          <p:nvPr/>
        </p:nvSpPr>
        <p:spPr bwMode="auto">
          <a:xfrm>
            <a:off x="2051050" y="241300"/>
            <a:ext cx="66611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4000" b="1" i="0">
                <a:solidFill>
                  <a:srgbClr val="FFFFFF"/>
                </a:solidFill>
              </a:rPr>
              <a:t>Windmill Hill</a:t>
            </a:r>
            <a:r>
              <a:rPr lang="en-US" altLang="en-US" sz="3600" b="1" i="0">
                <a:solidFill>
                  <a:srgbClr val="FFFFFF"/>
                </a:solidFill>
              </a:rPr>
              <a:t/>
            </a:r>
            <a:br>
              <a:rPr lang="en-US" altLang="en-US" sz="3600" b="1" i="0">
                <a:solidFill>
                  <a:srgbClr val="FFFFFF"/>
                </a:solidFill>
              </a:rPr>
            </a:br>
            <a:r>
              <a:rPr lang="en-US" altLang="en-US" sz="2800" b="1" i="0">
                <a:solidFill>
                  <a:srgbClr val="E4A07C"/>
                </a:solidFill>
              </a:rPr>
              <a:t>East Sussex</a:t>
            </a:r>
          </a:p>
        </p:txBody>
      </p:sp>
    </p:spTree>
    <p:extLst>
      <p:ext uri="{BB962C8B-B14F-4D97-AF65-F5344CB8AC3E}">
        <p14:creationId xmlns:p14="http://schemas.microsoft.com/office/powerpoint/2010/main" val="40254487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3"/>
          <p:cNvSpPr txBox="1">
            <a:spLocks noChangeArrowheads="1"/>
          </p:cNvSpPr>
          <p:nvPr/>
        </p:nvSpPr>
        <p:spPr bwMode="auto">
          <a:xfrm>
            <a:off x="468313" y="1557338"/>
            <a:ext cx="467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800" i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3429000"/>
            <a:ext cx="9144000" cy="3429000"/>
          </a:xfrm>
          <a:prstGeom prst="rect">
            <a:avLst/>
          </a:prstGeom>
          <a:solidFill>
            <a:srgbClr val="8C1A4A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7108" name="TextBox 3"/>
          <p:cNvSpPr txBox="1">
            <a:spLocks noChangeArrowheads="1"/>
          </p:cNvSpPr>
          <p:nvPr/>
        </p:nvSpPr>
        <p:spPr bwMode="auto">
          <a:xfrm>
            <a:off x="539750" y="4386263"/>
            <a:ext cx="7704138" cy="201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</a:pPr>
            <a:r>
              <a:rPr lang="en-GB" altLang="en-US" sz="2000" i="0">
                <a:solidFill>
                  <a:schemeClr val="bg1"/>
                </a:solidFill>
              </a:rPr>
              <a:t> </a:t>
            </a:r>
            <a:r>
              <a:rPr lang="en-GB" altLang="en-US" sz="2000" b="1" i="0">
                <a:solidFill>
                  <a:schemeClr val="bg1"/>
                </a:solidFill>
              </a:rPr>
              <a:t>Lodges – en suite rooms sleep 5-6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</a:pPr>
            <a:endParaRPr lang="en-GB" altLang="en-US" sz="2000" b="1" i="0">
              <a:solidFill>
                <a:schemeClr val="bg1"/>
              </a:solidFill>
            </a:endParaRPr>
          </a:p>
          <a:p>
            <a:pPr eaLnBrk="1" hangingPunct="1">
              <a:spcAft>
                <a:spcPts val="200"/>
              </a:spcAft>
              <a:buClr>
                <a:srgbClr val="E4A07C"/>
              </a:buClr>
            </a:pPr>
            <a:r>
              <a:rPr lang="en-GB" altLang="en-US" sz="2000" b="1" i="0">
                <a:solidFill>
                  <a:schemeClr val="bg1"/>
                </a:solidFill>
              </a:rPr>
              <a:t>Accommodation for Windmill Hill can be viewed in the 360 virtual tour: </a:t>
            </a:r>
            <a:r>
              <a:rPr lang="en-GB" altLang="en-US" sz="2000" b="1" i="0">
                <a:solidFill>
                  <a:srgbClr val="99CCDF"/>
                </a:solidFill>
                <a:hlinkClick r:id="rId4"/>
              </a:rPr>
              <a:t>http://www.pgl.co.uk/windmill360</a:t>
            </a:r>
            <a:endParaRPr lang="en-GB" altLang="en-US" sz="2000" b="1" i="0">
              <a:solidFill>
                <a:schemeClr val="bg1"/>
              </a:solidFill>
            </a:endParaRPr>
          </a:p>
          <a:p>
            <a:pPr eaLnBrk="1" hangingPunct="1">
              <a:spcAft>
                <a:spcPts val="200"/>
              </a:spcAft>
              <a:buClr>
                <a:srgbClr val="E4A07C"/>
              </a:buClr>
            </a:pPr>
            <a:endParaRPr lang="en-GB" altLang="en-US" sz="2000" b="1" i="0">
              <a:solidFill>
                <a:schemeClr val="bg1"/>
              </a:solidFill>
            </a:endParaRPr>
          </a:p>
          <a:p>
            <a:pPr eaLnBrk="1" hangingPunct="1">
              <a:spcAft>
                <a:spcPts val="200"/>
              </a:spcAft>
              <a:buClr>
                <a:srgbClr val="99CCDF"/>
              </a:buClr>
            </a:pPr>
            <a:endParaRPr lang="en-GB" altLang="en-US" sz="1800"/>
          </a:p>
        </p:txBody>
      </p:sp>
      <p:sp>
        <p:nvSpPr>
          <p:cNvPr id="47109" name="Title 2"/>
          <p:cNvSpPr txBox="1">
            <a:spLocks/>
          </p:cNvSpPr>
          <p:nvPr/>
        </p:nvSpPr>
        <p:spPr bwMode="auto">
          <a:xfrm>
            <a:off x="611188" y="3284538"/>
            <a:ext cx="7772400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3600" b="1" i="0">
                <a:solidFill>
                  <a:srgbClr val="E4A07C"/>
                </a:solidFill>
              </a:rPr>
              <a:t>Accommodation</a:t>
            </a:r>
          </a:p>
        </p:txBody>
      </p:sp>
      <p:pic>
        <p:nvPicPr>
          <p:cNvPr id="47110" name="Picture 1" descr="360 white.ti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157788"/>
            <a:ext cx="121761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1" name="Picture 6" descr="PGL LOGO OFFICIAL_with Drop Shadow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07"/>
          <a:stretch>
            <a:fillRect/>
          </a:stretch>
        </p:blipFill>
        <p:spPr bwMode="auto">
          <a:xfrm>
            <a:off x="328613" y="0"/>
            <a:ext cx="1328737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230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latin typeface="Gill Sans MT" panose="020B0502020104020203" pitchFamily="34" charset="0"/>
              </a:rPr>
              <a:t>Sleeping Arrangements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 smtClean="0">
                <a:latin typeface="Gill Sans MT" panose="020B0502020104020203" pitchFamily="34" charset="0"/>
              </a:rPr>
              <a:t>Children will be asked to pick two children that they would like to share with and will be guaranteed at least one of their choice.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 smtClean="0">
                <a:latin typeface="Gill Sans MT" panose="020B0502020104020203" pitchFamily="34" charset="0"/>
              </a:rPr>
              <a:t>They will be given their day groups and dormitories on arrival.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 smtClean="0">
                <a:latin typeface="Gill Sans MT" panose="020B0502020104020203" pitchFamily="34" charset="0"/>
              </a:rPr>
              <a:t>Sheets</a:t>
            </a:r>
            <a:r>
              <a:rPr lang="en-GB" b="0" dirty="0">
                <a:latin typeface="Gill Sans MT" panose="020B0502020104020203" pitchFamily="34" charset="0"/>
              </a:rPr>
              <a:t>, duvets and pillows are provided for all guests and party leader rooms are at the end of each corridor.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63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3429000"/>
            <a:ext cx="9144000" cy="3429000"/>
          </a:xfrm>
          <a:prstGeom prst="rect">
            <a:avLst/>
          </a:prstGeom>
          <a:solidFill>
            <a:srgbClr val="8C1A4A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1203" name="TextBox 3"/>
          <p:cNvSpPr txBox="1">
            <a:spLocks noChangeArrowheads="1"/>
          </p:cNvSpPr>
          <p:nvPr/>
        </p:nvSpPr>
        <p:spPr bwMode="auto">
          <a:xfrm>
            <a:off x="539750" y="4386263"/>
            <a:ext cx="9648825" cy="270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</a:pPr>
            <a:r>
              <a:rPr lang="en-GB" altLang="en-US" sz="2000" i="0">
                <a:solidFill>
                  <a:schemeClr val="bg1"/>
                </a:solidFill>
              </a:rPr>
              <a:t> </a:t>
            </a:r>
            <a:r>
              <a:rPr lang="en-GB" altLang="en-US" sz="2000" b="1" i="0">
                <a:solidFill>
                  <a:schemeClr val="bg1"/>
                </a:solidFill>
              </a:rPr>
              <a:t>3 nutritious, balanced meals per day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</a:pPr>
            <a:r>
              <a:rPr lang="en-GB" altLang="en-US" sz="2000" b="1" i="0">
                <a:solidFill>
                  <a:schemeClr val="bg1"/>
                </a:solidFill>
              </a:rPr>
              <a:t> Self-service salad bar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</a:pPr>
            <a:r>
              <a:rPr lang="en-GB" altLang="en-US" sz="2000" b="1" i="0">
                <a:solidFill>
                  <a:schemeClr val="bg1"/>
                </a:solidFill>
              </a:rPr>
              <a:t> Vegetarian option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</a:pPr>
            <a:r>
              <a:rPr lang="en-GB" altLang="en-US" sz="2000" b="1" i="0">
                <a:solidFill>
                  <a:schemeClr val="bg1"/>
                </a:solidFill>
              </a:rPr>
              <a:t> Special diets catered for by prior arrangement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</a:pPr>
            <a:r>
              <a:rPr lang="en-GB" altLang="en-US" sz="2000" b="1" i="0">
                <a:solidFill>
                  <a:schemeClr val="bg1"/>
                </a:solidFill>
              </a:rPr>
              <a:t> Sample menus available online: </a:t>
            </a:r>
            <a:r>
              <a:rPr lang="en-GB" altLang="en-US" sz="2000" b="1" i="0">
                <a:solidFill>
                  <a:srgbClr val="E4A07C"/>
                </a:solidFill>
              </a:rPr>
              <a:t>www.pgl.co.uk</a:t>
            </a:r>
          </a:p>
          <a:p>
            <a:pPr eaLnBrk="1" hangingPunct="1">
              <a:spcAft>
                <a:spcPts val="200"/>
              </a:spcAft>
              <a:buClr>
                <a:srgbClr val="B8E5FA"/>
              </a:buClr>
              <a:buFontTx/>
              <a:buChar char="•"/>
            </a:pPr>
            <a:endParaRPr lang="en-GB" altLang="en-US" sz="2000" b="1" i="0">
              <a:solidFill>
                <a:schemeClr val="bg1"/>
              </a:solidFill>
            </a:endParaRPr>
          </a:p>
          <a:p>
            <a:pPr eaLnBrk="1" hangingPunct="1">
              <a:spcAft>
                <a:spcPts val="200"/>
              </a:spcAft>
              <a:buClr>
                <a:srgbClr val="B8E5FA"/>
              </a:buClr>
              <a:buFontTx/>
              <a:buChar char="•"/>
            </a:pPr>
            <a:endParaRPr lang="en-GB" altLang="en-US" sz="2000" b="1" i="0">
              <a:solidFill>
                <a:schemeClr val="bg1"/>
              </a:solidFill>
            </a:endParaRPr>
          </a:p>
          <a:p>
            <a:pPr eaLnBrk="1" hangingPunct="1">
              <a:spcAft>
                <a:spcPts val="200"/>
              </a:spcAft>
              <a:buClr>
                <a:srgbClr val="B8E5FA"/>
              </a:buClr>
            </a:pPr>
            <a:endParaRPr lang="en-GB" altLang="en-US" sz="1800"/>
          </a:p>
        </p:txBody>
      </p:sp>
      <p:sp>
        <p:nvSpPr>
          <p:cNvPr id="51204" name="Title 2"/>
          <p:cNvSpPr txBox="1">
            <a:spLocks/>
          </p:cNvSpPr>
          <p:nvPr/>
        </p:nvSpPr>
        <p:spPr bwMode="auto">
          <a:xfrm>
            <a:off x="611188" y="3284538"/>
            <a:ext cx="7772400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3600" b="1" i="0">
                <a:solidFill>
                  <a:srgbClr val="E4A07C"/>
                </a:solidFill>
              </a:rPr>
              <a:t>Catering and dietary needs </a:t>
            </a:r>
          </a:p>
        </p:txBody>
      </p:sp>
      <p:pic>
        <p:nvPicPr>
          <p:cNvPr id="51205" name="Picture 6" descr="PGL LOGO OFFICIAL_with Drop Shado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07"/>
          <a:stretch>
            <a:fillRect/>
          </a:stretch>
        </p:blipFill>
        <p:spPr bwMode="auto">
          <a:xfrm>
            <a:off x="328613" y="0"/>
            <a:ext cx="1328737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683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3429000"/>
            <a:ext cx="9144000" cy="3429000"/>
          </a:xfrm>
          <a:prstGeom prst="rect">
            <a:avLst/>
          </a:prstGeom>
          <a:solidFill>
            <a:srgbClr val="8C1A4A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3251" name="TextBox 3"/>
          <p:cNvSpPr txBox="1">
            <a:spLocks noChangeArrowheads="1"/>
          </p:cNvSpPr>
          <p:nvPr/>
        </p:nvSpPr>
        <p:spPr bwMode="auto">
          <a:xfrm>
            <a:off x="576263" y="4292600"/>
            <a:ext cx="8604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Aft>
                <a:spcPts val="200"/>
              </a:spcAft>
              <a:buClr>
                <a:srgbClr val="B8E5FA"/>
              </a:buClr>
            </a:pPr>
            <a:r>
              <a:rPr lang="en-GB" altLang="en-US" sz="2000" b="1" i="0">
                <a:solidFill>
                  <a:schemeClr val="bg1"/>
                </a:solidFill>
              </a:rPr>
              <a:t>The PGL Code of Practice describes all safety and operational procedures both on and off-site including:</a:t>
            </a:r>
          </a:p>
        </p:txBody>
      </p:sp>
      <p:sp>
        <p:nvSpPr>
          <p:cNvPr id="53252" name="Title 2"/>
          <p:cNvSpPr txBox="1">
            <a:spLocks/>
          </p:cNvSpPr>
          <p:nvPr/>
        </p:nvSpPr>
        <p:spPr bwMode="auto">
          <a:xfrm>
            <a:off x="611188" y="3284538"/>
            <a:ext cx="7772400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3600" b="1" i="0">
                <a:solidFill>
                  <a:srgbClr val="E4A07C"/>
                </a:solidFill>
              </a:rPr>
              <a:t>Health &amp; safety</a:t>
            </a:r>
          </a:p>
        </p:txBody>
      </p: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539552" y="5085184"/>
            <a:ext cx="8604448" cy="2067233"/>
          </a:xfrm>
          <a:prstGeom prst="rect">
            <a:avLst/>
          </a:prstGeom>
          <a:noFill/>
          <a:ln>
            <a:noFill/>
          </a:ln>
          <a:extLst/>
        </p:spPr>
        <p:txBody>
          <a:bodyPr numCol="2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indent="-342900" eaLnBrk="1" hangingPunct="1">
              <a:spcAft>
                <a:spcPts val="200"/>
              </a:spcAft>
              <a:buClr>
                <a:srgbClr val="E4A07C"/>
              </a:buClr>
              <a:buFont typeface="Arial"/>
              <a:buChar char="•"/>
              <a:defRPr/>
            </a:pPr>
            <a:r>
              <a:rPr lang="en-GB" sz="2000" b="1" i="0" dirty="0" smtClean="0">
                <a:solidFill>
                  <a:schemeClr val="bg1"/>
                </a:solidFill>
                <a:latin typeface="Arial"/>
                <a:cs typeface="Arial"/>
              </a:rPr>
              <a:t>Sample risk assessments</a:t>
            </a:r>
          </a:p>
          <a:p>
            <a:pPr marL="342900" indent="-342900" eaLnBrk="1" hangingPunct="1">
              <a:spcAft>
                <a:spcPts val="200"/>
              </a:spcAft>
              <a:buClr>
                <a:srgbClr val="E4A07C"/>
              </a:buClr>
              <a:buFont typeface="Arial"/>
              <a:buChar char="•"/>
              <a:defRPr/>
            </a:pPr>
            <a:r>
              <a:rPr lang="en-GB" sz="2000" b="1" i="0" dirty="0" smtClean="0">
                <a:solidFill>
                  <a:schemeClr val="bg1"/>
                </a:solidFill>
                <a:latin typeface="Arial"/>
                <a:cs typeface="Arial"/>
              </a:rPr>
              <a:t>Staff-to-pupil ratios</a:t>
            </a:r>
          </a:p>
          <a:p>
            <a:pPr marL="342900" indent="-342900" eaLnBrk="1" hangingPunct="1">
              <a:spcAft>
                <a:spcPts val="200"/>
              </a:spcAft>
              <a:buClr>
                <a:srgbClr val="E4A07C"/>
              </a:buClr>
              <a:buFont typeface="Arial"/>
              <a:buChar char="•"/>
              <a:defRPr/>
            </a:pPr>
            <a:r>
              <a:rPr lang="en-GB" sz="2000" b="1" i="0" dirty="0" smtClean="0">
                <a:solidFill>
                  <a:schemeClr val="bg1"/>
                </a:solidFill>
                <a:latin typeface="Arial"/>
                <a:cs typeface="Arial"/>
              </a:rPr>
              <a:t>Operating procedures</a:t>
            </a:r>
          </a:p>
          <a:p>
            <a:pPr marL="342900" indent="-342900" eaLnBrk="1" hangingPunct="1">
              <a:spcAft>
                <a:spcPts val="200"/>
              </a:spcAft>
              <a:buClr>
                <a:srgbClr val="E4A07C"/>
              </a:buClr>
              <a:buFont typeface="Arial"/>
              <a:buChar char="•"/>
              <a:defRPr/>
            </a:pPr>
            <a:r>
              <a:rPr lang="en-GB" sz="2000" b="1" i="0" dirty="0" smtClean="0">
                <a:solidFill>
                  <a:schemeClr val="bg1"/>
                </a:solidFill>
                <a:latin typeface="Arial"/>
                <a:cs typeface="Arial"/>
              </a:rPr>
              <a:t>Staff vetting &amp; training</a:t>
            </a:r>
          </a:p>
          <a:p>
            <a:pPr marL="342900" indent="-342900" eaLnBrk="1" hangingPunct="1">
              <a:spcAft>
                <a:spcPts val="200"/>
              </a:spcAft>
              <a:buClr>
                <a:srgbClr val="E4A07C"/>
              </a:buClr>
              <a:buFont typeface="Arial"/>
              <a:buChar char="•"/>
              <a:defRPr/>
            </a:pPr>
            <a:endParaRPr lang="en-GB" sz="2000" b="1" i="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342900" indent="-342900" eaLnBrk="1" hangingPunct="1">
              <a:spcAft>
                <a:spcPts val="200"/>
              </a:spcAft>
              <a:buClr>
                <a:srgbClr val="E4A07C"/>
              </a:buClr>
              <a:buFont typeface="Arial"/>
              <a:buChar char="•"/>
              <a:defRPr/>
            </a:pPr>
            <a:endParaRPr lang="en-GB" sz="2000" b="1" i="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342900" indent="-342900" eaLnBrk="1" hangingPunct="1">
              <a:spcAft>
                <a:spcPts val="200"/>
              </a:spcAft>
              <a:buClr>
                <a:srgbClr val="E4A07C"/>
              </a:buClr>
              <a:buFont typeface="Arial"/>
              <a:buChar char="•"/>
              <a:defRPr/>
            </a:pPr>
            <a:r>
              <a:rPr lang="en-GB" sz="2000" b="1" i="0" dirty="0" smtClean="0">
                <a:solidFill>
                  <a:schemeClr val="bg1"/>
                </a:solidFill>
                <a:latin typeface="Arial"/>
                <a:cs typeface="Arial"/>
              </a:rPr>
              <a:t>Site security</a:t>
            </a:r>
          </a:p>
          <a:p>
            <a:pPr marL="342900" indent="-342900" eaLnBrk="1" hangingPunct="1">
              <a:spcAft>
                <a:spcPts val="200"/>
              </a:spcAft>
              <a:buClr>
                <a:srgbClr val="E4A07C"/>
              </a:buClr>
              <a:buFont typeface="Arial"/>
              <a:buChar char="•"/>
              <a:defRPr/>
            </a:pPr>
            <a:r>
              <a:rPr lang="en-GB" sz="2000" b="1" i="0" dirty="0" smtClean="0">
                <a:solidFill>
                  <a:schemeClr val="bg1"/>
                </a:solidFill>
                <a:latin typeface="Arial"/>
                <a:cs typeface="Arial"/>
              </a:rPr>
              <a:t>First Aid procedures</a:t>
            </a:r>
          </a:p>
          <a:p>
            <a:pPr marL="342900" indent="-342900" eaLnBrk="1" hangingPunct="1">
              <a:spcAft>
                <a:spcPts val="200"/>
              </a:spcAft>
              <a:buClr>
                <a:srgbClr val="E4A07C"/>
              </a:buClr>
              <a:buFont typeface="Arial"/>
              <a:buChar char="•"/>
              <a:defRPr/>
            </a:pPr>
            <a:r>
              <a:rPr lang="en-GB" sz="2000" b="1" i="0" dirty="0" smtClean="0">
                <a:solidFill>
                  <a:schemeClr val="bg1"/>
                </a:solidFill>
                <a:latin typeface="Arial"/>
                <a:cs typeface="Arial"/>
              </a:rPr>
              <a:t>Emergency procedures</a:t>
            </a:r>
          </a:p>
          <a:p>
            <a:pPr eaLnBrk="1" hangingPunct="1">
              <a:spcAft>
                <a:spcPts val="200"/>
              </a:spcAft>
              <a:buClr>
                <a:srgbClr val="B8E5FA"/>
              </a:buClr>
              <a:defRPr/>
            </a:pPr>
            <a:r>
              <a:rPr lang="en-GB" sz="2000" b="1" i="0" dirty="0" smtClean="0">
                <a:solidFill>
                  <a:srgbClr val="E4A07C"/>
                </a:solidFill>
                <a:latin typeface="Arial"/>
                <a:cs typeface="Arial"/>
              </a:rPr>
              <a:t>     </a:t>
            </a:r>
            <a:r>
              <a:rPr lang="en-GB" sz="2000" b="1" i="0" dirty="0" err="1" smtClean="0">
                <a:solidFill>
                  <a:srgbClr val="E4A07C"/>
                </a:solidFill>
                <a:latin typeface="Arial"/>
                <a:cs typeface="Arial"/>
              </a:rPr>
              <a:t>www.pgl.co.uk</a:t>
            </a:r>
            <a:r>
              <a:rPr lang="en-GB" sz="2000" b="1" i="0" dirty="0" smtClean="0">
                <a:solidFill>
                  <a:srgbClr val="E4A07C"/>
                </a:solidFill>
                <a:latin typeface="Arial"/>
                <a:cs typeface="Arial"/>
              </a:rPr>
              <a:t>/cop</a:t>
            </a:r>
          </a:p>
          <a:p>
            <a:pPr marL="342900" indent="-342900" eaLnBrk="1" hangingPunct="1">
              <a:spcAft>
                <a:spcPts val="200"/>
              </a:spcAft>
              <a:buClr>
                <a:srgbClr val="B8E5FA"/>
              </a:buClr>
              <a:buFont typeface="Arial"/>
              <a:buChar char="•"/>
              <a:defRPr/>
            </a:pPr>
            <a:endParaRPr lang="en-GB" sz="2000" b="1" i="0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53254" name="Picture 6" descr="PGL LOGO OFFICIAL_with Drop Shado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07"/>
          <a:stretch>
            <a:fillRect/>
          </a:stretch>
        </p:blipFill>
        <p:spPr bwMode="auto">
          <a:xfrm>
            <a:off x="328613" y="0"/>
            <a:ext cx="1328737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477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Gill Sans MT" panose="020B0502020104020203" pitchFamily="34" charset="0"/>
              </a:rPr>
              <a:t>Final cost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9"/>
            <a:ext cx="7853496" cy="3336484"/>
          </a:xfrm>
        </p:spPr>
        <p:txBody>
          <a:bodyPr/>
          <a:lstStyle/>
          <a:p>
            <a:r>
              <a:rPr lang="en-GB" sz="1800" i="1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All </a:t>
            </a:r>
            <a:r>
              <a:rPr lang="en-GB" sz="1800" i="1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payments must be paid via SIMS Agora and balance must be settled prior </a:t>
            </a:r>
            <a:r>
              <a:rPr lang="en-GB" sz="1800" i="1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to departure</a:t>
            </a:r>
            <a:r>
              <a:rPr lang="en-GB" sz="1800" i="1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. </a:t>
            </a:r>
            <a:endParaRPr lang="en-GB" sz="1800" i="1" dirty="0" smtClean="0">
              <a:solidFill>
                <a:srgbClr val="FF0000"/>
              </a:solidFill>
              <a:latin typeface="Gill Sans MT" panose="020B0502020104020203" pitchFamily="34" charset="0"/>
            </a:endParaRPr>
          </a:p>
          <a:p>
            <a:endParaRPr lang="en-GB" dirty="0">
              <a:latin typeface="Gill Sans MT" panose="020B0502020104020203" pitchFamily="34" charset="0"/>
            </a:endParaRPr>
          </a:p>
          <a:p>
            <a:r>
              <a:rPr lang="en-GB" dirty="0" smtClean="0">
                <a:latin typeface="Gill Sans MT" panose="020B0502020104020203" pitchFamily="34" charset="0"/>
              </a:rPr>
              <a:t>The cost  per child is </a:t>
            </a:r>
            <a:r>
              <a:rPr lang="en-GB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£265.00</a:t>
            </a:r>
          </a:p>
          <a:p>
            <a:r>
              <a:rPr lang="en-GB" dirty="0" smtClean="0">
                <a:latin typeface="Gill Sans MT" panose="020B0502020104020203" pitchFamily="34" charset="0"/>
              </a:rPr>
              <a:t>If you have paid the </a:t>
            </a:r>
            <a:r>
              <a:rPr lang="en-GB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£40.00  </a:t>
            </a:r>
            <a:r>
              <a:rPr lang="en-GB" dirty="0" smtClean="0">
                <a:latin typeface="Gill Sans MT" panose="020B0502020104020203" pitchFamily="34" charset="0"/>
              </a:rPr>
              <a:t>deposit</a:t>
            </a:r>
          </a:p>
          <a:p>
            <a:r>
              <a:rPr lang="en-GB" dirty="0" smtClean="0">
                <a:latin typeface="Gill Sans MT" panose="020B0502020104020203" pitchFamily="34" charset="0"/>
              </a:rPr>
              <a:t>Balance is: </a:t>
            </a:r>
            <a:r>
              <a:rPr lang="en-GB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£225.00 </a:t>
            </a:r>
            <a:r>
              <a:rPr lang="en-GB" dirty="0" smtClean="0">
                <a:latin typeface="Gill Sans MT" panose="020B0502020104020203" pitchFamily="34" charset="0"/>
              </a:rPr>
              <a:t>to be paid by the beginning of March.</a:t>
            </a:r>
          </a:p>
          <a:p>
            <a:r>
              <a:rPr lang="en-GB" dirty="0" smtClean="0">
                <a:latin typeface="Gill Sans MT" panose="020B0502020104020203" pitchFamily="34" charset="0"/>
              </a:rPr>
              <a:t>They can bring </a:t>
            </a:r>
            <a:r>
              <a:rPr lang="en-GB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£5.00 </a:t>
            </a:r>
            <a:r>
              <a:rPr lang="en-GB" dirty="0" smtClean="0">
                <a:latin typeface="Gill Sans MT" panose="020B0502020104020203" pitchFamily="34" charset="0"/>
              </a:rPr>
              <a:t>pocket money but this has to be brought and given to an adult on the day we leave.</a:t>
            </a:r>
            <a:endParaRPr lang="en-GB" dirty="0" smtClean="0">
              <a:latin typeface="Gill Sans MT" panose="020B0502020104020203" pitchFamily="34" charset="0"/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025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Gill Sans MT" panose="020B0502020104020203" pitchFamily="34" charset="0"/>
              </a:rPr>
              <a:t>Any questions? 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1700808"/>
            <a:ext cx="59046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www.pgl.co.uk/Files/DocumentManagerDocuments/AdventureUK/Promotional%20Videos/PGL-Promotional-Video-Primary-Schools-Parents-and-Pupils-Whats-It-All-About.mp4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621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 txBox="1">
            <a:spLocks/>
          </p:cNvSpPr>
          <p:nvPr/>
        </p:nvSpPr>
        <p:spPr bwMode="auto">
          <a:xfrm>
            <a:off x="317500" y="519113"/>
            <a:ext cx="4826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GB" sz="3600" b="1" i="0" kern="0" dirty="0">
                <a:solidFill>
                  <a:schemeClr val="bg1"/>
                </a:solidFill>
                <a:latin typeface="Courier"/>
                <a:ea typeface="+mj-ea"/>
                <a:cs typeface="Courier"/>
              </a:rPr>
              <a:t>LEARNING</a:t>
            </a:r>
            <a:r>
              <a:rPr lang="en-GB" sz="2000" b="1" i="0" kern="0" dirty="0">
                <a:solidFill>
                  <a:schemeClr val="bg1"/>
                </a:solidFill>
                <a:latin typeface="Courier"/>
                <a:ea typeface="+mj-ea"/>
                <a:cs typeface="Courier"/>
              </a:rPr>
              <a:t> </a:t>
            </a:r>
            <a:r>
              <a:rPr lang="en-GB" sz="3600" b="1" i="0" kern="0" dirty="0">
                <a:solidFill>
                  <a:schemeClr val="bg1"/>
                </a:solidFill>
                <a:latin typeface="Courier"/>
                <a:ea typeface="+mj-ea"/>
                <a:cs typeface="Courier"/>
              </a:rPr>
              <a:t>OUTSIDE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3429000"/>
            <a:ext cx="9144000" cy="3429000"/>
          </a:xfrm>
          <a:prstGeom prst="rect">
            <a:avLst/>
          </a:prstGeom>
          <a:solidFill>
            <a:srgbClr val="8C1A4A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6870" name="TextBox 3"/>
          <p:cNvSpPr txBox="1">
            <a:spLocks noChangeArrowheads="1"/>
          </p:cNvSpPr>
          <p:nvPr/>
        </p:nvSpPr>
        <p:spPr bwMode="auto">
          <a:xfrm>
            <a:off x="539750" y="4259263"/>
            <a:ext cx="8604250" cy="26527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ts val="600"/>
              </a:spcBef>
              <a:spcAft>
                <a:spcPts val="200"/>
              </a:spcAft>
              <a:buClr>
                <a:srgbClr val="E4A07C"/>
              </a:buClr>
              <a:buFont typeface="Arial"/>
              <a:buChar char="•"/>
              <a:defRPr/>
            </a:pPr>
            <a:r>
              <a:rPr lang="en-GB" sz="2000" b="1" i="0" dirty="0" smtClean="0">
                <a:solidFill>
                  <a:schemeClr val="bg1"/>
                </a:solidFill>
                <a:cs typeface="Arial" charset="0"/>
              </a:rPr>
              <a:t>23 fantastic adventure activities to choose from</a:t>
            </a:r>
          </a:p>
          <a:p>
            <a:pPr eaLnBrk="1" hangingPunct="1">
              <a:spcBef>
                <a:spcPts val="600"/>
              </a:spcBef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2000" b="1" i="0" dirty="0" smtClean="0">
                <a:solidFill>
                  <a:schemeClr val="bg1"/>
                </a:solidFill>
                <a:cs typeface="Arial" charset="0"/>
              </a:rPr>
              <a:t>   Large indoor sports hall</a:t>
            </a:r>
          </a:p>
          <a:p>
            <a:pPr eaLnBrk="1" hangingPunct="1">
              <a:spcBef>
                <a:spcPts val="600"/>
              </a:spcBef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2000" b="1" i="0" dirty="0" smtClean="0">
                <a:solidFill>
                  <a:schemeClr val="bg1"/>
                </a:solidFill>
                <a:cs typeface="Arial" charset="0"/>
              </a:rPr>
              <a:t>   Lakes for </a:t>
            </a:r>
            <a:r>
              <a:rPr lang="en-GB" sz="2000" b="1" i="0" dirty="0" err="1" smtClean="0">
                <a:solidFill>
                  <a:schemeClr val="bg1"/>
                </a:solidFill>
                <a:cs typeface="Arial" charset="0"/>
              </a:rPr>
              <a:t>watersports</a:t>
            </a:r>
            <a:r>
              <a:rPr lang="en-GB" sz="2000" b="1" i="0" dirty="0" smtClean="0">
                <a:solidFill>
                  <a:schemeClr val="bg1"/>
                </a:solidFill>
                <a:cs typeface="Arial" charset="0"/>
              </a:rPr>
              <a:t> and outdoor heated pool</a:t>
            </a:r>
          </a:p>
          <a:p>
            <a:pPr eaLnBrk="1" hangingPunct="1">
              <a:spcBef>
                <a:spcPts val="600"/>
              </a:spcBef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2000" b="1" i="0" dirty="0" smtClean="0">
                <a:solidFill>
                  <a:schemeClr val="bg1"/>
                </a:solidFill>
                <a:cs typeface="Arial" charset="0"/>
              </a:rPr>
              <a:t>   Explore the 360 Virtual Tour </a:t>
            </a:r>
            <a:r>
              <a:rPr lang="en-GB" sz="2000" b="1" i="0" dirty="0" smtClean="0">
                <a:solidFill>
                  <a:srgbClr val="E4A07C"/>
                </a:solidFill>
                <a:cs typeface="Arial" charset="0"/>
                <a:hlinkClick r:id="rId4"/>
              </a:rPr>
              <a:t>www.pgl.co.uk/windmill360</a:t>
            </a:r>
            <a:r>
              <a:rPr lang="en-GB" sz="2000" b="1" i="0" dirty="0">
                <a:solidFill>
                  <a:srgbClr val="E4A07C"/>
                </a:solidFill>
                <a:cs typeface="Arial" charset="0"/>
              </a:rPr>
              <a:t> </a:t>
            </a:r>
            <a:r>
              <a:rPr lang="en-GB" sz="2000" b="1" i="0" dirty="0" smtClean="0">
                <a:solidFill>
                  <a:schemeClr val="bg1"/>
                </a:solidFill>
                <a:cs typeface="Arial" charset="0"/>
              </a:rPr>
              <a:t>to see inside the centre and view activity information and</a:t>
            </a:r>
            <a:r>
              <a:rPr lang="en-GB" sz="2000" b="1" i="0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GB" sz="2000" b="1" i="0" dirty="0" smtClean="0">
                <a:solidFill>
                  <a:schemeClr val="bg1"/>
                </a:solidFill>
                <a:cs typeface="Arial" charset="0"/>
              </a:rPr>
              <a:t>videos</a:t>
            </a:r>
          </a:p>
          <a:p>
            <a:pPr eaLnBrk="1" hangingPunct="1">
              <a:spcBef>
                <a:spcPts val="600"/>
              </a:spcBef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endParaRPr lang="en-GB" sz="2000" b="1" i="0" dirty="0" smtClean="0">
              <a:solidFill>
                <a:schemeClr val="bg1"/>
              </a:solidFill>
              <a:cs typeface="Arial" charset="0"/>
            </a:endParaRPr>
          </a:p>
          <a:p>
            <a:pPr eaLnBrk="1" hangingPunct="1">
              <a:defRPr/>
            </a:pPr>
            <a:endParaRPr lang="en-GB" sz="1800" dirty="0" smtClean="0"/>
          </a:p>
        </p:txBody>
      </p:sp>
      <p:sp>
        <p:nvSpPr>
          <p:cNvPr id="2" name="Title 2"/>
          <p:cNvSpPr txBox="1">
            <a:spLocks/>
          </p:cNvSpPr>
          <p:nvPr/>
        </p:nvSpPr>
        <p:spPr bwMode="auto">
          <a:xfrm>
            <a:off x="611188" y="3284538"/>
            <a:ext cx="8640762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3600" b="1" i="0">
                <a:solidFill>
                  <a:srgbClr val="E4A07C"/>
                </a:solidFill>
              </a:rPr>
              <a:t>Windmill Hill – East Sussex</a:t>
            </a:r>
          </a:p>
        </p:txBody>
      </p:sp>
      <p:pic>
        <p:nvPicPr>
          <p:cNvPr id="36871" name="Picture 1" descr="360 white.ti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838825"/>
            <a:ext cx="1158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2" name="Picture 6" descr="PGL LOGO OFFICIAL_with Drop Shadow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07"/>
          <a:stretch>
            <a:fillRect/>
          </a:stretch>
        </p:blipFill>
        <p:spPr bwMode="auto">
          <a:xfrm>
            <a:off x="328613" y="0"/>
            <a:ext cx="1328737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129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0962" name="Text Box 3"/>
          <p:cNvSpPr txBox="1">
            <a:spLocks noChangeArrowheads="1"/>
          </p:cNvSpPr>
          <p:nvPr/>
        </p:nvSpPr>
        <p:spPr bwMode="auto">
          <a:xfrm>
            <a:off x="468313" y="1557338"/>
            <a:ext cx="467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800" i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3429000"/>
            <a:ext cx="9144000" cy="3429000"/>
          </a:xfrm>
          <a:prstGeom prst="rect">
            <a:avLst/>
          </a:prstGeom>
          <a:solidFill>
            <a:srgbClr val="8C1A4A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0965" name="Title 2"/>
          <p:cNvSpPr txBox="1">
            <a:spLocks/>
          </p:cNvSpPr>
          <p:nvPr/>
        </p:nvSpPr>
        <p:spPr bwMode="auto">
          <a:xfrm>
            <a:off x="611188" y="3284538"/>
            <a:ext cx="7772400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3600" b="1" i="0">
                <a:solidFill>
                  <a:srgbClr val="E4A07C"/>
                </a:solidFill>
              </a:rPr>
              <a:t>Multi-Activity</a:t>
            </a:r>
          </a:p>
        </p:txBody>
      </p:sp>
      <p:sp>
        <p:nvSpPr>
          <p:cNvPr id="40966" name="TextBox 3"/>
          <p:cNvSpPr txBox="1">
            <a:spLocks noChangeArrowheads="1"/>
          </p:cNvSpPr>
          <p:nvPr/>
        </p:nvSpPr>
        <p:spPr bwMode="auto">
          <a:xfrm>
            <a:off x="539750" y="4386263"/>
            <a:ext cx="849630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</a:pPr>
            <a:r>
              <a:rPr lang="en-GB" altLang="en-US" sz="2000" i="0">
                <a:solidFill>
                  <a:schemeClr val="bg1"/>
                </a:solidFill>
              </a:rPr>
              <a:t> </a:t>
            </a:r>
            <a:r>
              <a:rPr lang="en-GB" altLang="en-US" sz="2000" b="1" i="0">
                <a:solidFill>
                  <a:schemeClr val="bg1"/>
                </a:solidFill>
              </a:rPr>
              <a:t>4 action-packed adventure activity sessions per day</a:t>
            </a:r>
            <a:endParaRPr lang="en-GB" altLang="en-US" sz="2000" i="0">
              <a:solidFill>
                <a:schemeClr val="bg1"/>
              </a:solidFill>
            </a:endParaRP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</a:pPr>
            <a:r>
              <a:rPr lang="en-GB" altLang="en-US" sz="2000" b="1" i="0">
                <a:solidFill>
                  <a:schemeClr val="bg1"/>
                </a:solidFill>
              </a:rPr>
              <a:t> Evening entertainment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</a:pPr>
            <a:r>
              <a:rPr lang="en-GB" altLang="en-US" sz="2000" b="1" i="0">
                <a:solidFill>
                  <a:schemeClr val="bg1"/>
                </a:solidFill>
              </a:rPr>
              <a:t> Great for personal development &amp; confidence building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</a:pPr>
            <a:r>
              <a:rPr lang="en-GB" altLang="en-US" sz="2000" b="1" i="0">
                <a:solidFill>
                  <a:schemeClr val="bg1"/>
                </a:solidFill>
              </a:rPr>
              <a:t> Increases motivation &amp; appetite for learning</a:t>
            </a:r>
          </a:p>
          <a:p>
            <a:pPr eaLnBrk="1" hangingPunct="1">
              <a:spcAft>
                <a:spcPts val="200"/>
              </a:spcAft>
              <a:buClr>
                <a:srgbClr val="B8E5FA"/>
              </a:buClr>
            </a:pPr>
            <a:endParaRPr lang="en-GB" altLang="en-US" sz="2000" b="1" i="0">
              <a:solidFill>
                <a:schemeClr val="bg1"/>
              </a:solidFill>
            </a:endParaRPr>
          </a:p>
          <a:p>
            <a:pPr eaLnBrk="1" hangingPunct="1">
              <a:spcAft>
                <a:spcPts val="200"/>
              </a:spcAft>
              <a:buClr>
                <a:srgbClr val="B8E5FA"/>
              </a:buClr>
            </a:pPr>
            <a:endParaRPr lang="en-GB" altLang="en-US" sz="2000" b="1" i="0">
              <a:solidFill>
                <a:schemeClr val="bg1"/>
              </a:solidFill>
            </a:endParaRPr>
          </a:p>
        </p:txBody>
      </p:sp>
      <p:pic>
        <p:nvPicPr>
          <p:cNvPr id="40967" name="Picture 6" descr="PGL LOGO OFFICIAL_with Drop Shado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07"/>
          <a:stretch>
            <a:fillRect/>
          </a:stretch>
        </p:blipFill>
        <p:spPr bwMode="auto">
          <a:xfrm>
            <a:off x="328613" y="0"/>
            <a:ext cx="1328737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728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3"/>
          <p:cNvSpPr txBox="1">
            <a:spLocks noChangeArrowheads="1"/>
          </p:cNvSpPr>
          <p:nvPr/>
        </p:nvSpPr>
        <p:spPr bwMode="auto">
          <a:xfrm>
            <a:off x="539750" y="1557338"/>
            <a:ext cx="467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800" i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3429000"/>
            <a:ext cx="9144000" cy="3429000"/>
          </a:xfrm>
          <a:prstGeom prst="rect">
            <a:avLst/>
          </a:prstGeom>
          <a:solidFill>
            <a:srgbClr val="8C1A4A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539552" y="4194854"/>
            <a:ext cx="8604448" cy="5139869"/>
          </a:xfrm>
          <a:prstGeom prst="rect">
            <a:avLst/>
          </a:prstGeom>
          <a:noFill/>
          <a:ln>
            <a:noFill/>
          </a:ln>
          <a:extLst/>
        </p:spPr>
        <p:txBody>
          <a:bodyPr numCol="3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1600" i="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1600" b="1" i="0" dirty="0" smtClean="0">
                <a:solidFill>
                  <a:schemeClr val="bg1"/>
                </a:solidFill>
                <a:latin typeface="Arial"/>
                <a:cs typeface="Arial"/>
              </a:rPr>
              <a:t>Abseiling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1600" b="1" i="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1600" b="1" i="0" dirty="0" err="1" smtClean="0">
                <a:solidFill>
                  <a:schemeClr val="bg1"/>
                </a:solidFill>
                <a:latin typeface="Arial"/>
                <a:cs typeface="Arial"/>
              </a:rPr>
              <a:t>Aeroball</a:t>
            </a:r>
            <a:r>
              <a:rPr lang="en-GB" sz="1600" b="1" i="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1600" b="1" i="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1600" b="1" i="0" dirty="0" smtClean="0">
                <a:solidFill>
                  <a:schemeClr val="bg1"/>
                </a:solidFill>
                <a:latin typeface="Arial"/>
                <a:cs typeface="Arial"/>
              </a:rPr>
              <a:t>All Aboard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1600" b="1" i="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1600" b="1" i="0" dirty="0" err="1" smtClean="0">
                <a:solidFill>
                  <a:schemeClr val="bg1"/>
                </a:solidFill>
                <a:latin typeface="Arial"/>
                <a:cs typeface="Arial"/>
              </a:rPr>
              <a:t>Aquafun</a:t>
            </a:r>
            <a:endParaRPr lang="en-GB" sz="1600" b="1" i="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1600" b="1" i="0" dirty="0" smtClean="0">
                <a:solidFill>
                  <a:schemeClr val="bg1"/>
                </a:solidFill>
                <a:latin typeface="Arial"/>
                <a:cs typeface="Arial"/>
              </a:rPr>
              <a:t> Archery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1600" b="1" i="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1600" b="1" i="0" dirty="0" smtClean="0">
                <a:solidFill>
                  <a:schemeClr val="bg1"/>
                </a:solidFill>
                <a:latin typeface="Arial"/>
                <a:cs typeface="Arial"/>
              </a:rPr>
              <a:t>BMX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1600" b="1" i="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1600" b="1" i="0" dirty="0" smtClean="0">
                <a:solidFill>
                  <a:schemeClr val="bg1"/>
                </a:solidFill>
                <a:latin typeface="Arial"/>
                <a:cs typeface="Arial"/>
              </a:rPr>
              <a:t>Canoeing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1600" b="1" i="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1600" b="1" i="0" dirty="0" smtClean="0">
                <a:solidFill>
                  <a:schemeClr val="bg1"/>
                </a:solidFill>
                <a:latin typeface="Arial"/>
                <a:cs typeface="Arial"/>
              </a:rPr>
              <a:t>Challenge Course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endParaRPr lang="en-GB" sz="1600" b="1" i="0" dirty="0">
              <a:solidFill>
                <a:schemeClr val="bg1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endParaRPr lang="en-GB" sz="1600" b="1" i="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endParaRPr lang="en-GB" sz="1600" b="1" i="0" dirty="0">
              <a:solidFill>
                <a:schemeClr val="bg1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endParaRPr lang="en-GB" sz="1600" b="1" i="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endParaRPr lang="en-GB" sz="1600" b="1" i="0" dirty="0">
              <a:solidFill>
                <a:schemeClr val="bg1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endParaRPr lang="en-GB" sz="1600" b="1" i="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endParaRPr lang="en-GB" sz="1600" b="1" i="0" dirty="0">
              <a:solidFill>
                <a:schemeClr val="bg1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endParaRPr lang="en-GB" sz="1600" b="1" i="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endParaRPr lang="en-GB" sz="1600" b="1" i="0" dirty="0">
              <a:solidFill>
                <a:schemeClr val="bg1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endParaRPr lang="en-GB" sz="1600" b="1" i="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1600" b="1" i="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1600" b="1" i="0" dirty="0" smtClean="0">
                <a:solidFill>
                  <a:schemeClr val="bg1"/>
                </a:solidFill>
                <a:latin typeface="Arial"/>
                <a:cs typeface="Arial"/>
              </a:rPr>
              <a:t>Climbing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1600" b="1" i="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1600" b="1" i="0" dirty="0" smtClean="0">
                <a:solidFill>
                  <a:schemeClr val="bg1"/>
                </a:solidFill>
                <a:latin typeface="Arial"/>
                <a:cs typeface="Arial"/>
              </a:rPr>
              <a:t>Eco Trail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1600" b="1" i="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1600" b="1" i="0" dirty="0" smtClean="0">
                <a:solidFill>
                  <a:schemeClr val="bg1"/>
                </a:solidFill>
                <a:latin typeface="Arial"/>
                <a:cs typeface="Arial"/>
              </a:rPr>
              <a:t>Fencing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1600" b="1" i="0" dirty="0" smtClean="0">
                <a:solidFill>
                  <a:schemeClr val="bg1"/>
                </a:solidFill>
                <a:latin typeface="Arial"/>
                <a:cs typeface="Arial"/>
              </a:rPr>
              <a:t> Giant Swing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1600" b="1" i="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1600" b="1" i="0" dirty="0" smtClean="0">
                <a:solidFill>
                  <a:schemeClr val="bg1"/>
                </a:solidFill>
                <a:latin typeface="Arial"/>
                <a:cs typeface="Arial"/>
              </a:rPr>
              <a:t>Hiking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1600" b="1" i="0" dirty="0" smtClean="0">
                <a:solidFill>
                  <a:schemeClr val="bg1"/>
                </a:solidFill>
                <a:latin typeface="Arial"/>
                <a:cs typeface="Arial"/>
              </a:rPr>
              <a:t> Jacob’s Ladder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1600" b="1" i="0" dirty="0" smtClean="0">
                <a:solidFill>
                  <a:schemeClr val="bg1"/>
                </a:solidFill>
                <a:latin typeface="Arial"/>
                <a:cs typeface="Arial"/>
              </a:rPr>
              <a:t> Orienteering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1600" b="1" i="0" dirty="0" smtClean="0">
                <a:solidFill>
                  <a:schemeClr val="bg1"/>
                </a:solidFill>
                <a:latin typeface="Arial"/>
                <a:cs typeface="Arial"/>
              </a:rPr>
              <a:t> Problem Solving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endParaRPr lang="en-GB" sz="1600" b="1" i="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endParaRPr lang="en-GB" sz="1600" b="1" i="0" dirty="0">
              <a:solidFill>
                <a:schemeClr val="bg1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endParaRPr lang="en-GB" sz="1600" b="1" i="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endParaRPr lang="en-GB" sz="1600" b="1" i="0" dirty="0">
              <a:solidFill>
                <a:schemeClr val="bg1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endParaRPr lang="en-GB" sz="1600" b="1" i="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endParaRPr lang="en-GB" sz="1600" b="1" i="0" dirty="0">
              <a:solidFill>
                <a:schemeClr val="bg1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endParaRPr lang="en-GB" sz="1600" b="1" i="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endParaRPr lang="en-GB" sz="1600" b="1" i="0" dirty="0">
              <a:solidFill>
                <a:schemeClr val="bg1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endParaRPr lang="en-GB" sz="1600" b="1" i="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defRPr/>
            </a:pPr>
            <a:endParaRPr lang="en-GB" sz="1600" b="1" i="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1600" b="1" i="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1600" b="1" i="0" dirty="0" smtClean="0">
                <a:solidFill>
                  <a:schemeClr val="bg1"/>
                </a:solidFill>
                <a:latin typeface="Arial"/>
                <a:cs typeface="Arial"/>
              </a:rPr>
              <a:t>Raft Building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1600" b="1" i="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1600" b="1" i="0" dirty="0" smtClean="0">
                <a:solidFill>
                  <a:schemeClr val="bg1"/>
                </a:solidFill>
                <a:latin typeface="Arial"/>
                <a:cs typeface="Arial"/>
              </a:rPr>
              <a:t>Rifle Shooting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1600" b="1" i="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1600" b="1" i="0" dirty="0" smtClean="0">
                <a:solidFill>
                  <a:schemeClr val="bg1"/>
                </a:solidFill>
                <a:latin typeface="Arial"/>
                <a:cs typeface="Arial"/>
              </a:rPr>
              <a:t>Sensory Trail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1600" b="1" i="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1600" b="1" i="0" dirty="0" smtClean="0">
                <a:solidFill>
                  <a:schemeClr val="bg1"/>
                </a:solidFill>
                <a:latin typeface="Arial"/>
                <a:cs typeface="Arial"/>
              </a:rPr>
              <a:t>Sports and Team Games</a:t>
            </a:r>
            <a:endParaRPr lang="en-GB" sz="1600" b="1" i="0" dirty="0">
              <a:solidFill>
                <a:schemeClr val="bg1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1600" b="1" i="0" dirty="0" smtClean="0">
                <a:solidFill>
                  <a:schemeClr val="bg1"/>
                </a:solidFill>
                <a:latin typeface="Arial"/>
                <a:cs typeface="Arial"/>
              </a:rPr>
              <a:t> Trapeze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1600" b="1" i="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1600" b="1" i="0" dirty="0" smtClean="0">
                <a:solidFill>
                  <a:schemeClr val="bg1"/>
                </a:solidFill>
                <a:latin typeface="Arial"/>
                <a:cs typeface="Arial"/>
              </a:rPr>
              <a:t>Tunnel Trail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1600" b="1" i="0" dirty="0" smtClean="0">
                <a:solidFill>
                  <a:schemeClr val="bg1"/>
                </a:solidFill>
                <a:latin typeface="Arial"/>
                <a:cs typeface="Arial"/>
              </a:rPr>
              <a:t> Zip Wire</a:t>
            </a:r>
            <a:endParaRPr lang="en-GB" sz="1600" b="1" i="0" dirty="0">
              <a:solidFill>
                <a:schemeClr val="bg1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200"/>
              </a:spcAft>
              <a:buClr>
                <a:srgbClr val="B8E5FA"/>
              </a:buClr>
              <a:defRPr/>
            </a:pPr>
            <a:endParaRPr lang="en-GB" sz="2000" b="1" i="0" dirty="0">
              <a:solidFill>
                <a:schemeClr val="bg1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200"/>
              </a:spcAft>
              <a:buClr>
                <a:srgbClr val="B8E5FA"/>
              </a:buClr>
              <a:buFontTx/>
              <a:buChar char="•"/>
              <a:defRPr/>
            </a:pPr>
            <a:endParaRPr lang="en-GB" sz="2000" b="1" i="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eaLnBrk="1" hangingPunct="1">
              <a:defRPr/>
            </a:pPr>
            <a:endParaRPr lang="en-GB" dirty="0" smtClean="0"/>
          </a:p>
        </p:txBody>
      </p:sp>
      <p:sp>
        <p:nvSpPr>
          <p:cNvPr id="43013" name="Title 2"/>
          <p:cNvSpPr txBox="1">
            <a:spLocks/>
          </p:cNvSpPr>
          <p:nvPr/>
        </p:nvSpPr>
        <p:spPr bwMode="auto">
          <a:xfrm>
            <a:off x="611188" y="3213100"/>
            <a:ext cx="7772400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3600" b="1" i="0">
                <a:solidFill>
                  <a:srgbClr val="E4A07C"/>
                </a:solidFill>
              </a:rPr>
              <a:t>Adventure activities</a:t>
            </a:r>
          </a:p>
        </p:txBody>
      </p:sp>
      <p:pic>
        <p:nvPicPr>
          <p:cNvPr id="43014" name="Picture 6" descr="PGL LOGO OFFICIAL_with Drop Shado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07"/>
          <a:stretch>
            <a:fillRect/>
          </a:stretch>
        </p:blipFill>
        <p:spPr bwMode="auto">
          <a:xfrm>
            <a:off x="328613" y="0"/>
            <a:ext cx="1328737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315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3"/>
          <p:cNvSpPr txBox="1">
            <a:spLocks noChangeArrowheads="1"/>
          </p:cNvSpPr>
          <p:nvPr/>
        </p:nvSpPr>
        <p:spPr bwMode="auto">
          <a:xfrm>
            <a:off x="539750" y="1557338"/>
            <a:ext cx="467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800" i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3429000"/>
            <a:ext cx="9144000" cy="3429000"/>
          </a:xfrm>
          <a:prstGeom prst="rect">
            <a:avLst/>
          </a:prstGeom>
          <a:solidFill>
            <a:srgbClr val="8C1A4A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539552" y="4293096"/>
            <a:ext cx="8856984" cy="4062651"/>
          </a:xfrm>
          <a:prstGeom prst="rect">
            <a:avLst/>
          </a:prstGeom>
          <a:noFill/>
          <a:ln>
            <a:noFill/>
          </a:ln>
          <a:extLst/>
        </p:spPr>
        <p:txBody>
          <a:bodyPr numCol="3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2000" b="1" i="0" dirty="0" smtClean="0">
                <a:solidFill>
                  <a:schemeClr val="bg1"/>
                </a:solidFill>
                <a:latin typeface="Arial"/>
                <a:cs typeface="Arial"/>
              </a:rPr>
              <a:t> 50/50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2000" b="1" i="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2000" b="1" i="0" dirty="0" smtClean="0">
                <a:solidFill>
                  <a:schemeClr val="bg1"/>
                </a:solidFill>
                <a:latin typeface="Arial"/>
                <a:cs typeface="Arial"/>
              </a:rPr>
              <a:t>Ambush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2000" b="1" i="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2000" b="1" i="0" dirty="0" smtClean="0">
                <a:solidFill>
                  <a:schemeClr val="bg1"/>
                </a:solidFill>
                <a:latin typeface="Arial"/>
                <a:cs typeface="Arial"/>
              </a:rPr>
              <a:t>Battle of Windmill Hill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2000" b="1" i="0" dirty="0" smtClean="0">
                <a:solidFill>
                  <a:schemeClr val="bg1"/>
                </a:solidFill>
                <a:latin typeface="Arial"/>
                <a:cs typeface="Arial"/>
              </a:rPr>
              <a:t> Campfire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2000" b="1" i="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2000" b="1" i="0" dirty="0" smtClean="0">
                <a:solidFill>
                  <a:schemeClr val="bg1"/>
                </a:solidFill>
                <a:latin typeface="Arial"/>
                <a:cs typeface="Arial"/>
              </a:rPr>
              <a:t>Capture the Flag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2000" b="1" i="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2000" b="1" i="0" dirty="0" smtClean="0">
                <a:solidFill>
                  <a:schemeClr val="bg1"/>
                </a:solidFill>
                <a:latin typeface="Arial"/>
                <a:cs typeface="Arial"/>
              </a:rPr>
              <a:t>Casino Night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2000" b="1" i="0" dirty="0" smtClean="0">
                <a:solidFill>
                  <a:schemeClr val="bg1"/>
                </a:solidFill>
                <a:latin typeface="Arial"/>
                <a:cs typeface="Arial"/>
              </a:rPr>
              <a:t> Disco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endParaRPr lang="en-GB" sz="2000" b="1" i="0" dirty="0">
              <a:solidFill>
                <a:schemeClr val="bg1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endParaRPr lang="en-GB" sz="2000" b="1" i="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endParaRPr lang="en-GB" sz="2000" b="1" i="0" dirty="0">
              <a:solidFill>
                <a:schemeClr val="bg1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endParaRPr lang="en-GB" sz="2000" b="1" i="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defRPr/>
            </a:pPr>
            <a:endParaRPr lang="en-GB" sz="2000" b="1" i="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2000" b="1" i="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2000" b="1" i="0" dirty="0" smtClean="0">
                <a:solidFill>
                  <a:schemeClr val="bg1"/>
                </a:solidFill>
                <a:latin typeface="Arial"/>
                <a:cs typeface="Arial"/>
              </a:rPr>
              <a:t>Karaoke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2000" b="1" i="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2000" b="1" i="0" dirty="0" smtClean="0">
                <a:solidFill>
                  <a:schemeClr val="bg1"/>
                </a:solidFill>
                <a:latin typeface="Arial"/>
                <a:cs typeface="Arial"/>
              </a:rPr>
              <a:t>Passport to the World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2000" b="1" i="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2000" b="1" i="0" dirty="0" smtClean="0">
                <a:solidFill>
                  <a:schemeClr val="bg1"/>
                </a:solidFill>
                <a:latin typeface="Arial"/>
                <a:cs typeface="Arial"/>
              </a:rPr>
              <a:t>Quiz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2000" b="1" i="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2000" b="1" i="0" dirty="0" smtClean="0">
                <a:solidFill>
                  <a:schemeClr val="bg1"/>
                </a:solidFill>
                <a:latin typeface="Arial"/>
                <a:cs typeface="Arial"/>
              </a:rPr>
              <a:t>Robot Wars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2000" b="1" i="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2000" b="1" i="0" dirty="0" smtClean="0">
                <a:solidFill>
                  <a:schemeClr val="bg1"/>
                </a:solidFill>
                <a:latin typeface="Arial"/>
                <a:cs typeface="Arial"/>
              </a:rPr>
              <a:t>Scrapheap Challenge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2000" b="1" i="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2000" b="1" i="0" dirty="0" smtClean="0">
                <a:solidFill>
                  <a:schemeClr val="bg1"/>
                </a:solidFill>
                <a:latin typeface="Arial"/>
                <a:cs typeface="Arial"/>
              </a:rPr>
              <a:t>Shoe Golf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2000" b="1" i="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2000" b="1" i="0" dirty="0" err="1" smtClean="0">
                <a:solidFill>
                  <a:schemeClr val="bg1"/>
                </a:solidFill>
                <a:latin typeface="Arial"/>
                <a:cs typeface="Arial"/>
              </a:rPr>
              <a:t>Snapchat</a:t>
            </a:r>
            <a:r>
              <a:rPr lang="en-GB" sz="2000" b="1" i="0" dirty="0" smtClean="0">
                <a:solidFill>
                  <a:schemeClr val="bg1"/>
                </a:solidFill>
                <a:latin typeface="Arial"/>
                <a:cs typeface="Arial"/>
              </a:rPr>
              <a:t> Challenge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endParaRPr lang="en-GB" sz="2000" b="1" i="0" dirty="0">
              <a:solidFill>
                <a:schemeClr val="bg1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endParaRPr lang="en-GB" sz="2000" b="1" i="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endParaRPr lang="en-GB" sz="2000" b="1" i="0" dirty="0">
              <a:solidFill>
                <a:schemeClr val="bg1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endParaRPr lang="en-GB" sz="2000" b="1" i="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endParaRPr lang="en-GB" sz="2000" b="1" i="0" dirty="0">
              <a:solidFill>
                <a:schemeClr val="bg1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endParaRPr lang="en-GB" sz="2000" b="1" i="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2000" b="1" i="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2000" b="1" i="0" dirty="0" smtClean="0">
                <a:solidFill>
                  <a:schemeClr val="bg1"/>
                </a:solidFill>
                <a:latin typeface="Arial"/>
                <a:cs typeface="Arial"/>
              </a:rPr>
              <a:t>Space Hopper Football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2000" b="1" i="0" dirty="0" smtClean="0">
                <a:solidFill>
                  <a:schemeClr val="bg1"/>
                </a:solidFill>
                <a:latin typeface="Arial"/>
                <a:cs typeface="Arial"/>
              </a:rPr>
              <a:t> Top Gear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2000" b="1" i="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2000" b="1" i="0" dirty="0" smtClean="0">
                <a:solidFill>
                  <a:schemeClr val="bg1"/>
                </a:solidFill>
                <a:latin typeface="Arial"/>
                <a:cs typeface="Arial"/>
              </a:rPr>
              <a:t>Ultimate Frisbee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2000" b="1" i="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2000" b="1" i="0" dirty="0" smtClean="0">
                <a:solidFill>
                  <a:schemeClr val="bg1"/>
                </a:solidFill>
                <a:latin typeface="Arial"/>
                <a:cs typeface="Arial"/>
              </a:rPr>
              <a:t>Wacky Races</a:t>
            </a:r>
          </a:p>
          <a:p>
            <a:pPr eaLnBrk="1" hangingPunct="1">
              <a:spcAft>
                <a:spcPts val="200"/>
              </a:spcAft>
              <a:buClr>
                <a:srgbClr val="B8E5FA"/>
              </a:buClr>
              <a:defRPr/>
            </a:pPr>
            <a:endParaRPr lang="en-GB" sz="2000" b="1" i="0" dirty="0">
              <a:solidFill>
                <a:schemeClr val="bg1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200"/>
              </a:spcAft>
              <a:buClr>
                <a:srgbClr val="B8E5FA"/>
              </a:buClr>
              <a:buFontTx/>
              <a:buChar char="•"/>
              <a:defRPr/>
            </a:pPr>
            <a:endParaRPr lang="en-GB" sz="2000" b="1" i="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eaLnBrk="1" hangingPunct="1">
              <a:defRPr/>
            </a:pPr>
            <a:endParaRPr lang="en-GB" dirty="0" smtClean="0"/>
          </a:p>
        </p:txBody>
      </p:sp>
      <p:sp>
        <p:nvSpPr>
          <p:cNvPr id="45061" name="Title 2"/>
          <p:cNvSpPr txBox="1">
            <a:spLocks/>
          </p:cNvSpPr>
          <p:nvPr/>
        </p:nvSpPr>
        <p:spPr bwMode="auto">
          <a:xfrm>
            <a:off x="611188" y="3284538"/>
            <a:ext cx="7772400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3600" b="1" i="0">
                <a:solidFill>
                  <a:srgbClr val="E4A07C"/>
                </a:solidFill>
              </a:rPr>
              <a:t>Evening entertainment</a:t>
            </a:r>
          </a:p>
        </p:txBody>
      </p:sp>
      <p:pic>
        <p:nvPicPr>
          <p:cNvPr id="45062" name="Picture 6" descr="PGL LOGO OFFICIAL_with Drop Shado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07"/>
          <a:stretch>
            <a:fillRect/>
          </a:stretch>
        </p:blipFill>
        <p:spPr bwMode="auto">
          <a:xfrm>
            <a:off x="328613" y="0"/>
            <a:ext cx="1328737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607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3"/>
          <p:cNvSpPr txBox="1">
            <a:spLocks noChangeArrowheads="1"/>
          </p:cNvSpPr>
          <p:nvPr/>
        </p:nvSpPr>
        <p:spPr bwMode="auto">
          <a:xfrm>
            <a:off x="468313" y="1557338"/>
            <a:ext cx="467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800" i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3429000"/>
            <a:ext cx="9144000" cy="3429000"/>
          </a:xfrm>
          <a:prstGeom prst="rect">
            <a:avLst/>
          </a:prstGeom>
          <a:solidFill>
            <a:srgbClr val="8C1A4A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539552" y="4386490"/>
            <a:ext cx="8604448" cy="2734082"/>
          </a:xfrm>
          <a:prstGeom prst="rect">
            <a:avLst/>
          </a:prstGeom>
          <a:noFill/>
          <a:ln>
            <a:noFill/>
          </a:ln>
          <a:extLst/>
        </p:spPr>
        <p:txBody>
          <a:bodyPr numCol="2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2000" b="1" i="0" dirty="0" smtClean="0">
                <a:solidFill>
                  <a:schemeClr val="bg1"/>
                </a:solidFill>
                <a:latin typeface="Arial"/>
                <a:cs typeface="Arial"/>
              </a:rPr>
              <a:t> Heated outdoor swimming pool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2000" b="1" i="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2000" b="1" i="0" dirty="0" smtClean="0">
                <a:solidFill>
                  <a:schemeClr val="bg1"/>
                </a:solidFill>
                <a:latin typeface="Arial"/>
                <a:cs typeface="Arial"/>
              </a:rPr>
              <a:t>2000m</a:t>
            </a:r>
            <a:r>
              <a:rPr lang="en-GB" sz="2000" b="1" i="0" baseline="30000" dirty="0" smtClean="0">
                <a:solidFill>
                  <a:schemeClr val="bg1"/>
                </a:solidFill>
                <a:latin typeface="Arial"/>
                <a:cs typeface="Arial"/>
              </a:rPr>
              <a:t>2</a:t>
            </a:r>
            <a:r>
              <a:rPr lang="en-GB" sz="2000" b="1" i="0" dirty="0" smtClean="0">
                <a:solidFill>
                  <a:schemeClr val="bg1"/>
                </a:solidFill>
                <a:latin typeface="Arial"/>
                <a:cs typeface="Arial"/>
              </a:rPr>
              <a:t> sports hall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2000" b="1" i="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2000" b="1" i="0" dirty="0" smtClean="0">
                <a:solidFill>
                  <a:schemeClr val="bg1"/>
                </a:solidFill>
                <a:latin typeface="Arial"/>
                <a:cs typeface="Arial"/>
              </a:rPr>
              <a:t>Indoor games / recreation area</a:t>
            </a:r>
            <a:endParaRPr lang="en-GB" sz="2000" b="1" i="0" dirty="0">
              <a:solidFill>
                <a:schemeClr val="bg1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2000" b="1" i="0" dirty="0" smtClean="0">
                <a:solidFill>
                  <a:schemeClr val="bg1"/>
                </a:solidFill>
                <a:latin typeface="Arial"/>
                <a:cs typeface="Arial"/>
              </a:rPr>
              <a:t> Sports pitches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2000" b="1" i="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2000" b="1" i="0" dirty="0" smtClean="0">
                <a:solidFill>
                  <a:schemeClr val="bg1"/>
                </a:solidFill>
                <a:latin typeface="Arial"/>
                <a:cs typeface="Arial"/>
              </a:rPr>
              <a:t>Purpose-built BMX track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endParaRPr lang="en-GB" sz="2000" b="1" i="0" dirty="0">
              <a:solidFill>
                <a:schemeClr val="bg1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endParaRPr lang="en-GB" sz="2000" b="1" i="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defRPr/>
            </a:pPr>
            <a:endParaRPr lang="en-GB" sz="2000" b="1" i="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2000" b="1" i="0" dirty="0" smtClean="0">
                <a:solidFill>
                  <a:schemeClr val="bg1"/>
                </a:solidFill>
                <a:latin typeface="Arial"/>
                <a:cs typeface="Arial"/>
              </a:rPr>
              <a:t> On-site </a:t>
            </a:r>
            <a:r>
              <a:rPr lang="en-GB" sz="2000" b="1" i="0" dirty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lang="en-GB" sz="2000" b="1" i="0" dirty="0" smtClean="0">
                <a:solidFill>
                  <a:schemeClr val="bg1"/>
                </a:solidFill>
                <a:latin typeface="Arial"/>
                <a:cs typeface="Arial"/>
              </a:rPr>
              <a:t>dventure activities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2000" b="1" i="0" dirty="0" smtClean="0">
                <a:solidFill>
                  <a:schemeClr val="bg1"/>
                </a:solidFill>
                <a:latin typeface="Arial"/>
                <a:cs typeface="Arial"/>
              </a:rPr>
              <a:t> Disco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2000" b="1" i="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2000" b="1" i="0" dirty="0" smtClean="0">
                <a:solidFill>
                  <a:schemeClr val="bg1"/>
                </a:solidFill>
                <a:latin typeface="Arial"/>
                <a:cs typeface="Arial"/>
              </a:rPr>
              <a:t>Shop</a:t>
            </a:r>
          </a:p>
          <a:p>
            <a:pPr eaLnBrk="1" hangingPunct="1">
              <a:spcAft>
                <a:spcPts val="200"/>
              </a:spcAft>
              <a:buClr>
                <a:srgbClr val="E4A07C"/>
              </a:buClr>
              <a:buFontTx/>
              <a:buChar char="•"/>
              <a:defRPr/>
            </a:pPr>
            <a:r>
              <a:rPr lang="en-GB" sz="2000" b="1" i="0" dirty="0" smtClean="0">
                <a:solidFill>
                  <a:schemeClr val="bg1"/>
                </a:solidFill>
                <a:latin typeface="Arial"/>
                <a:cs typeface="Arial"/>
              </a:rPr>
              <a:t> Classrooms / meeting rooms</a:t>
            </a:r>
          </a:p>
          <a:p>
            <a:pPr eaLnBrk="1" hangingPunct="1">
              <a:spcAft>
                <a:spcPts val="200"/>
              </a:spcAft>
              <a:buClr>
                <a:srgbClr val="F7941E"/>
              </a:buClr>
              <a:defRPr/>
            </a:pPr>
            <a:endParaRPr lang="en-GB" dirty="0" smtClean="0"/>
          </a:p>
        </p:txBody>
      </p:sp>
      <p:sp>
        <p:nvSpPr>
          <p:cNvPr id="49157" name="Title 2"/>
          <p:cNvSpPr txBox="1">
            <a:spLocks/>
          </p:cNvSpPr>
          <p:nvPr/>
        </p:nvSpPr>
        <p:spPr bwMode="auto">
          <a:xfrm>
            <a:off x="611188" y="3284538"/>
            <a:ext cx="7772400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3600" b="1" i="0">
                <a:solidFill>
                  <a:srgbClr val="E4A07C"/>
                </a:solidFill>
              </a:rPr>
              <a:t>Facilities</a:t>
            </a:r>
          </a:p>
        </p:txBody>
      </p:sp>
      <p:pic>
        <p:nvPicPr>
          <p:cNvPr id="49158" name="Picture 6" descr="PGL LOGO OFFICIAL_with Drop Shado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07"/>
          <a:stretch>
            <a:fillRect/>
          </a:stretch>
        </p:blipFill>
        <p:spPr bwMode="auto">
          <a:xfrm>
            <a:off x="328613" y="0"/>
            <a:ext cx="1328737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065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latin typeface="Gill Sans MT" panose="020B0502020104020203" pitchFamily="34" charset="0"/>
              </a:rPr>
              <a:t>Leaving and Returning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en-US" sz="2000" b="0" dirty="0" smtClean="0">
                <a:latin typeface="Gill Sans MT" panose="020B0502020104020203" pitchFamily="34" charset="0"/>
              </a:rPr>
              <a:t>Wednesday 25</a:t>
            </a:r>
            <a:r>
              <a:rPr lang="en-GB" altLang="en-US" sz="2000" b="0" baseline="30000" dirty="0" smtClean="0">
                <a:latin typeface="Gill Sans MT" panose="020B0502020104020203" pitchFamily="34" charset="0"/>
              </a:rPr>
              <a:t>th</a:t>
            </a:r>
            <a:r>
              <a:rPr lang="en-GB" altLang="en-US" sz="2000" b="0" dirty="0" smtClean="0">
                <a:latin typeface="Gill Sans MT" panose="020B0502020104020203" pitchFamily="34" charset="0"/>
              </a:rPr>
              <a:t> March to Friday 27</a:t>
            </a:r>
            <a:r>
              <a:rPr lang="en-GB" altLang="en-US" sz="2000" b="0" baseline="30000" dirty="0" smtClean="0">
                <a:latin typeface="Gill Sans MT" panose="020B0502020104020203" pitchFamily="34" charset="0"/>
              </a:rPr>
              <a:t>th</a:t>
            </a:r>
            <a:r>
              <a:rPr lang="en-GB" altLang="en-US" sz="2000" b="0" dirty="0" smtClean="0">
                <a:latin typeface="Gill Sans MT" panose="020B0502020104020203" pitchFamily="34" charset="0"/>
              </a:rPr>
              <a:t> March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2000" b="0" dirty="0" smtClean="0">
                <a:latin typeface="Gill Sans MT" panose="020B0502020104020203" pitchFamily="34" charset="0"/>
              </a:rPr>
              <a:t>Just over an hour to reach Windmill Hill which is in East Sussex.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2000" b="0" dirty="0" smtClean="0">
                <a:latin typeface="Gill Sans MT" panose="020B0502020104020203" pitchFamily="34" charset="0"/>
              </a:rPr>
              <a:t>Usually set off around 9:45am and return back by the end of the school day on the Friday. (Children need a packed lunch on this day)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b="0" dirty="0" smtClean="0">
                <a:latin typeface="Gill Sans MT" panose="020B0502020104020203" pitchFamily="34" charset="0"/>
              </a:rPr>
              <a:t>Final details will be shared nearer the time. </a:t>
            </a:r>
            <a:endParaRPr lang="en-GB" sz="2000" b="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60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Gill Sans MT" panose="020B0502020104020203" pitchFamily="34" charset="0"/>
              </a:rPr>
              <a:t>Staff ATTENDING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altLang="en-US" sz="2400" dirty="0" smtClean="0">
                <a:latin typeface="Gill Sans MT" panose="020B0502020104020203" pitchFamily="34" charset="0"/>
              </a:rPr>
              <a:t>Miss </a:t>
            </a:r>
            <a:r>
              <a:rPr lang="en-GB" altLang="en-US" sz="2400" dirty="0" err="1" smtClean="0">
                <a:latin typeface="Gill Sans MT" panose="020B0502020104020203" pitchFamily="34" charset="0"/>
              </a:rPr>
              <a:t>Pettman</a:t>
            </a:r>
            <a:r>
              <a:rPr lang="en-GB" altLang="en-US" sz="2400" dirty="0" smtClean="0">
                <a:latin typeface="Gill Sans MT" panose="020B0502020104020203" pitchFamily="34" charset="0"/>
              </a:rPr>
              <a:t>- Deputy Head Teacher</a:t>
            </a:r>
            <a:endParaRPr lang="en-GB" altLang="en-US" sz="2400" dirty="0">
              <a:latin typeface="Gill Sans MT" panose="020B0502020104020203" pitchFamily="34" charset="0"/>
            </a:endParaRPr>
          </a:p>
          <a:p>
            <a:pPr lvl="1"/>
            <a:r>
              <a:rPr lang="en-GB" altLang="en-US" sz="2400" dirty="0" smtClean="0">
                <a:latin typeface="Gill Sans MT" panose="020B0502020104020203" pitchFamily="34" charset="0"/>
              </a:rPr>
              <a:t>Mrs Lyon-Lee– Year 4 Class Teacher</a:t>
            </a:r>
          </a:p>
          <a:p>
            <a:pPr lvl="1"/>
            <a:r>
              <a:rPr lang="en-GB" altLang="en-US" sz="2400" dirty="0" smtClean="0">
                <a:latin typeface="Gill Sans MT" panose="020B0502020104020203" pitchFamily="34" charset="0"/>
              </a:rPr>
              <a:t>Mrs Llinas – Year 4 Class Teacher</a:t>
            </a:r>
          </a:p>
          <a:p>
            <a:pPr lvl="1"/>
            <a:r>
              <a:rPr lang="en-GB" altLang="en-US" sz="2400" dirty="0" smtClean="0">
                <a:latin typeface="Gill Sans MT" panose="020B0502020104020203" pitchFamily="34" charset="0"/>
              </a:rPr>
              <a:t>Mrs Hollands (First </a:t>
            </a:r>
            <a:r>
              <a:rPr lang="en-GB" altLang="en-US" sz="2400" dirty="0">
                <a:latin typeface="Gill Sans MT" panose="020B0502020104020203" pitchFamily="34" charset="0"/>
              </a:rPr>
              <a:t>A</a:t>
            </a:r>
            <a:r>
              <a:rPr lang="en-GB" altLang="en-US" sz="2400" dirty="0" smtClean="0">
                <a:latin typeface="Gill Sans MT" panose="020B0502020104020203" pitchFamily="34" charset="0"/>
              </a:rPr>
              <a:t>ider) – Support Staff</a:t>
            </a:r>
            <a:endParaRPr lang="en-GB" altLang="en-US" sz="2400" dirty="0">
              <a:latin typeface="Gill Sans MT" panose="020B0502020104020203" pitchFamily="34" charset="0"/>
            </a:endParaRPr>
          </a:p>
          <a:p>
            <a:pPr lvl="1"/>
            <a:r>
              <a:rPr lang="en-GB" altLang="en-US" sz="2400" dirty="0" smtClean="0">
                <a:latin typeface="Gill Sans MT" panose="020B0502020104020203" pitchFamily="34" charset="0"/>
              </a:rPr>
              <a:t>Mrs Place   (First Aider) – Support Staff</a:t>
            </a:r>
          </a:p>
          <a:p>
            <a:pPr lvl="1"/>
            <a:r>
              <a:rPr lang="en-GB" altLang="en-US" sz="2400" dirty="0" smtClean="0">
                <a:latin typeface="Gill Sans MT" panose="020B0502020104020203" pitchFamily="34" charset="0"/>
              </a:rPr>
              <a:t>An additional adult depending on numbers.</a:t>
            </a:r>
          </a:p>
          <a:p>
            <a:pPr lvl="1"/>
            <a:endParaRPr lang="en-GB" altLang="en-US" sz="2400" dirty="0">
              <a:latin typeface="Gill Sans MT" panose="020B0502020104020203" pitchFamily="34" charset="0"/>
            </a:endParaRPr>
          </a:p>
          <a:p>
            <a:pPr lvl="1"/>
            <a:r>
              <a:rPr lang="en-GB" altLang="en-US" sz="2400" dirty="0" smtClean="0">
                <a:latin typeface="Gill Sans MT" panose="020B0502020104020203" pitchFamily="34" charset="0"/>
              </a:rPr>
              <a:t>All PGL staff are fully DBS checked and first aid trained.</a:t>
            </a:r>
          </a:p>
          <a:p>
            <a:pPr lvl="1"/>
            <a:endParaRPr lang="en-GB" altLang="en-US" dirty="0" smtClean="0"/>
          </a:p>
          <a:p>
            <a:pPr lvl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973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Gill Sans MT" panose="020B0502020104020203" pitchFamily="34" charset="0"/>
              </a:rPr>
              <a:t>WHAT DOES MY CHILD NEED TO BRING?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908720"/>
            <a:ext cx="74888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Gill Sans MT" panose="020B0502020104020203" pitchFamily="34" charset="0"/>
              </a:rPr>
              <a:t>Clothing and shoes worn outside during activities will inevitably get dirty – so old clothes are best!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Gill Sans MT" panose="020B0502020104020203" pitchFamily="34" charset="0"/>
              </a:rPr>
              <a:t>With the weather being very changeable, we would suggest a mix of t-shirts and sweatshirts as the evening </a:t>
            </a:r>
            <a:r>
              <a:rPr lang="en-GB" sz="2400" dirty="0" smtClean="0">
                <a:latin typeface="Gill Sans MT" panose="020B0502020104020203" pitchFamily="34" charset="0"/>
              </a:rPr>
              <a:t>will </a:t>
            </a:r>
            <a:r>
              <a:rPr lang="en-GB" sz="2400" dirty="0">
                <a:latin typeface="Gill Sans MT" panose="020B0502020104020203" pitchFamily="34" charset="0"/>
              </a:rPr>
              <a:t>still be chilly.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Gill Sans MT" panose="020B0502020104020203" pitchFamily="34" charset="0"/>
              </a:rPr>
              <a:t>Leggings/tracksuit bottoms are preferable as jeans are not suitable for the activities the children will be undertaking and when wet, take a long while to dry.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Gill Sans MT" panose="020B0502020104020203" pitchFamily="34" charset="0"/>
              </a:rPr>
              <a:t>Children are encouraged to take responsibility for their belongings and we therefore strongly recommend that you name all items of clothing.</a:t>
            </a:r>
          </a:p>
        </p:txBody>
      </p:sp>
    </p:spTree>
    <p:extLst>
      <p:ext uri="{BB962C8B-B14F-4D97-AF65-F5344CB8AC3E}">
        <p14:creationId xmlns:p14="http://schemas.microsoft.com/office/powerpoint/2010/main" val="228531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208</TotalTime>
  <Words>1283</Words>
  <Application>Microsoft Office PowerPoint</Application>
  <PresentationFormat>On-screen Show (4:3)</PresentationFormat>
  <Paragraphs>205</Paragraphs>
  <Slides>15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Leaving and Returning</vt:lpstr>
      <vt:lpstr>Staff ATTENDING</vt:lpstr>
      <vt:lpstr>WHAT DOES MY CHILD NEED TO BRING?</vt:lpstr>
      <vt:lpstr>PowerPoint Presentation</vt:lpstr>
      <vt:lpstr>Sleeping Arrangements</vt:lpstr>
      <vt:lpstr>PowerPoint Presentation</vt:lpstr>
      <vt:lpstr>PowerPoint Presentation</vt:lpstr>
      <vt:lpstr>Final cost</vt:lpstr>
      <vt:lpstr>Any questions?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GROSVENOR HALL</dc:title>
  <dc:creator>Claire Pettman</dc:creator>
  <cp:lastModifiedBy>Claire Pettman</cp:lastModifiedBy>
  <cp:revision>31</cp:revision>
  <dcterms:created xsi:type="dcterms:W3CDTF">2018-04-17T14:22:48Z</dcterms:created>
  <dcterms:modified xsi:type="dcterms:W3CDTF">2019-10-04T10:27:10Z</dcterms:modified>
</cp:coreProperties>
</file>