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2" r:id="rId16"/>
  </p:sldIdLst>
  <p:sldSz cx="9144000" cy="6858000" type="screen4x3"/>
  <p:notesSz cx="6858000" cy="9144000"/>
  <p:embeddedFontLst>
    <p:embeddedFont>
      <p:font typeface="Libre Franklin" panose="020B0604020202020204" charset="0"/>
      <p:regular r:id="rId18"/>
      <p:bold r:id="rId19"/>
      <p:italic r:id="rId20"/>
      <p:boldItalic r:id="rId21"/>
    </p:embeddedFont>
    <p:embeddedFont>
      <p:font typeface="Gill Sans" panose="020B0604020202020204" charset="0"/>
      <p:regular r:id="rId22"/>
      <p:bold r:id="rId23"/>
    </p:embeddedFont>
    <p:embeddedFont>
      <p:font typeface="Nunito" panose="020B060402020202020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3" roundtripDataSignature="AMtx7mhZAyqYf3TyTIn8fS7XS8yTBUNc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3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f981ad71d7_0_7:notes"/>
          <p:cNvSpPr txBox="1">
            <a:spLocks noGrp="1"/>
          </p:cNvSpPr>
          <p:nvPr>
            <p:ph type="body" idx="1"/>
          </p:nvPr>
        </p:nvSpPr>
        <p:spPr>
          <a:xfrm>
            <a:off x="685800" y="4343380"/>
            <a:ext cx="5486400" cy="4114800"/>
          </a:xfrm>
          <a:prstGeom prst="rect">
            <a:avLst/>
          </a:prstGeom>
        </p:spPr>
        <p:txBody>
          <a:bodyPr spcFirstLastPara="1" wrap="square" lIns="86625" tIns="86625" rIns="86625" bIns="866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gf981ad71d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764" y="685780"/>
            <a:ext cx="342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f981ad71d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f981ad71d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f981ad71d7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f981ad71d7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6106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f905f3b0c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f905f3b0c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f905f3b0c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f905f3b0c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f981ad71d7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gf981ad71d7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Libre Franklin"/>
              <a:buNone/>
              <a:defRPr sz="6000" cap="none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1pPr>
            <a:lvl2pPr lvl="1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2pPr>
            <a:lvl3pPr lvl="2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  <a:defRPr sz="1350"/>
            </a:lvl3pPr>
            <a:lvl4pPr lvl="3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4pPr>
            <a:lvl5pPr lvl="4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5pPr>
            <a:lvl6pPr lvl="5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6pPr>
            <a:lvl7pPr lvl="6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7pPr>
            <a:lvl8pPr lvl="7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8pPr>
            <a:lvl9pPr lvl="8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dt" idx="10"/>
          </p:nvPr>
        </p:nvSpPr>
        <p:spPr>
          <a:xfrm>
            <a:off x="564644" y="6453386"/>
            <a:ext cx="1205958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ftr" idx="11"/>
          </p:nvPr>
        </p:nvSpPr>
        <p:spPr>
          <a:xfrm>
            <a:off x="1938041" y="6453386"/>
            <a:ext cx="5267533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ldNum" idx="12"/>
          </p:nvPr>
        </p:nvSpPr>
        <p:spPr>
          <a:xfrm>
            <a:off x="7373012" y="6453386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9" name="Google Shape;19;p11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20" name="Google Shape;20;p11"/>
            <p:cNvSpPr/>
            <p:nvPr/>
          </p:nvSpPr>
          <p:spPr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 extrusionOk="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21" name="Google Shape;21;p11"/>
            <p:cNvSpPr/>
            <p:nvPr/>
          </p:nvSpPr>
          <p:spPr>
            <a:xfrm rot="10800000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 extrusionOk="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body" idx="1"/>
          </p:nvPr>
        </p:nvSpPr>
        <p:spPr>
          <a:xfrm rot="5400000">
            <a:off x="2843213" y="481013"/>
            <a:ext cx="35718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dt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ft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0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1"/>
          <p:cNvSpPr txBox="1">
            <a:spLocks noGrp="1"/>
          </p:cNvSpPr>
          <p:nvPr>
            <p:ph type="title"/>
          </p:nvPr>
        </p:nvSpPr>
        <p:spPr>
          <a:xfrm rot="5400000">
            <a:off x="5004650" y="2500303"/>
            <a:ext cx="5243244" cy="1490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1"/>
          <p:cNvSpPr txBox="1">
            <a:spLocks noGrp="1"/>
          </p:cNvSpPr>
          <p:nvPr>
            <p:ph type="body" idx="1"/>
          </p:nvPr>
        </p:nvSpPr>
        <p:spPr>
          <a:xfrm rot="5400000">
            <a:off x="1269340" y="383516"/>
            <a:ext cx="5243244" cy="572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21"/>
          <p:cNvSpPr txBox="1">
            <a:spLocks noGrp="1"/>
          </p:cNvSpPr>
          <p:nvPr>
            <p:ph type="dt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1"/>
          <p:cNvSpPr txBox="1">
            <a:spLocks noGrp="1"/>
          </p:cNvSpPr>
          <p:nvPr>
            <p:ph type="ft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1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dt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ft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1028700" y="2286000"/>
            <a:ext cx="3335840" cy="3581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body" idx="2"/>
          </p:nvPr>
        </p:nvSpPr>
        <p:spPr>
          <a:xfrm>
            <a:off x="4894052" y="2286000"/>
            <a:ext cx="3335840" cy="3581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dt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ft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 txBox="1"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Libre Franklin"/>
              <a:buNone/>
              <a:defRPr sz="6000" cap="none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50"/>
              <a:buNone/>
              <a:defRPr sz="135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dt" idx="10"/>
          </p:nvPr>
        </p:nvSpPr>
        <p:spPr>
          <a:xfrm>
            <a:off x="554181" y="6453386"/>
            <a:ext cx="1216807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ftr" idx="11"/>
          </p:nvPr>
        </p:nvSpPr>
        <p:spPr>
          <a:xfrm>
            <a:off x="1938234" y="6453386"/>
            <a:ext cx="5267533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sldNum" idx="12"/>
          </p:nvPr>
        </p:nvSpPr>
        <p:spPr>
          <a:xfrm>
            <a:off x="7373012" y="6453386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1" name="Google Shape;41;p14"/>
          <p:cNvSpPr/>
          <p:nvPr/>
        </p:nvSpPr>
        <p:spPr>
          <a:xfrm>
            <a:off x="6113972" y="1685652"/>
            <a:ext cx="2456260" cy="4408488"/>
          </a:xfrm>
          <a:custGeom>
            <a:avLst/>
            <a:gdLst/>
            <a:ahLst/>
            <a:cxnLst/>
            <a:rect l="l" t="t" r="r" b="b"/>
            <a:pathLst>
              <a:path w="4125" h="5554" extrusionOk="0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42" name="Google Shape;42;p14" title="Crop Mark"/>
          <p:cNvSpPr/>
          <p:nvPr/>
        </p:nvSpPr>
        <p:spPr>
          <a:xfrm>
            <a:off x="6113972" y="1685652"/>
            <a:ext cx="2456260" cy="4408488"/>
          </a:xfrm>
          <a:custGeom>
            <a:avLst/>
            <a:gdLst/>
            <a:ahLst/>
            <a:cxnLst/>
            <a:rect l="l" t="t" r="r" b="b"/>
            <a:pathLst>
              <a:path w="4125" h="5554" extrusionOk="0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5"/>
          <p:cNvSpPr txBox="1"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2"/>
          </p:nvPr>
        </p:nvSpPr>
        <p:spPr>
          <a:xfrm>
            <a:off x="1028700" y="3305208"/>
            <a:ext cx="3335839" cy="2562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body" idx="3"/>
          </p:nvPr>
        </p:nvSpPr>
        <p:spPr>
          <a:xfrm>
            <a:off x="4893760" y="2349754"/>
            <a:ext cx="33358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body" idx="4"/>
          </p:nvPr>
        </p:nvSpPr>
        <p:spPr>
          <a:xfrm>
            <a:off x="4893760" y="3305208"/>
            <a:ext cx="3335840" cy="2562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dt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ft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6"/>
          <p:cNvSpPr txBox="1"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dt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ft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4692015" y="685801"/>
            <a:ext cx="3909060" cy="5175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385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/>
            </a:lvl1pPr>
            <a:lvl2pPr marL="914400" lvl="1" indent="-32385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Char char="–"/>
              <a:defRPr sz="1500"/>
            </a:lvl2pPr>
            <a:lvl3pPr marL="1371600" lvl="2" indent="-314325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50"/>
              <a:buChar char="■"/>
              <a:defRPr sz="1350"/>
            </a:lvl3pPr>
            <a:lvl4pPr marL="1828800" lvl="3" indent="-314325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50"/>
              <a:buChar char="–"/>
              <a:defRPr sz="1350"/>
            </a:lvl4pPr>
            <a:lvl5pPr marL="2286000" lvl="4" indent="-304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/>
            </a:lvl5pPr>
            <a:lvl6pPr marL="2743200" lvl="5" indent="-304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Char char="–"/>
              <a:defRPr sz="1200"/>
            </a:lvl6pPr>
            <a:lvl7pPr marL="3200400" lvl="6" indent="-304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/>
            </a:lvl7pPr>
            <a:lvl8pPr marL="3657600" lvl="7" indent="-304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Char char="–"/>
              <a:defRPr sz="1200"/>
            </a:lvl8pPr>
            <a:lvl9pPr marL="4114800" lvl="8" indent="-30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body" idx="2"/>
          </p:nvPr>
        </p:nvSpPr>
        <p:spPr>
          <a:xfrm>
            <a:off x="542925" y="2856344"/>
            <a:ext cx="2891790" cy="3011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dt" idx="10"/>
          </p:nvPr>
        </p:nvSpPr>
        <p:spPr>
          <a:xfrm>
            <a:off x="542925" y="6453386"/>
            <a:ext cx="90342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ftr" idx="11"/>
          </p:nvPr>
        </p:nvSpPr>
        <p:spPr>
          <a:xfrm>
            <a:off x="1654459" y="6453386"/>
            <a:ext cx="1780256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sldNum" idx="12"/>
          </p:nvPr>
        </p:nvSpPr>
        <p:spPr>
          <a:xfrm>
            <a:off x="7412355" y="6453386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9" name="Google Shape;69;p1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8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9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>
            <a:spLocks noGrp="1"/>
          </p:cNvSpPr>
          <p:nvPr>
            <p:ph type="pic" idx="2"/>
          </p:nvPr>
        </p:nvSpPr>
        <p:spPr>
          <a:xfrm>
            <a:off x="4149090" y="1"/>
            <a:ext cx="4994910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542925" y="2855968"/>
            <a:ext cx="2891790" cy="3011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dt" idx="10"/>
          </p:nvPr>
        </p:nvSpPr>
        <p:spPr>
          <a:xfrm>
            <a:off x="542925" y="6453386"/>
            <a:ext cx="90342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ftr" idx="11"/>
          </p:nvPr>
        </p:nvSpPr>
        <p:spPr>
          <a:xfrm>
            <a:off x="1654459" y="6453386"/>
            <a:ext cx="1780256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sldNum" idx="12"/>
          </p:nvPr>
        </p:nvSpPr>
        <p:spPr>
          <a:xfrm>
            <a:off x="7412355" y="6453386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9" name="Google Shape;79;p19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9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 sz="4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■"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55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–"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■"/>
              <a:defRPr sz="1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–"/>
              <a:defRPr sz="18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■"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–"/>
              <a:defRPr sz="16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175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175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–"/>
              <a:defRPr sz="14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175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Libre Franklin"/>
              <a:buChar char="■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" name="Google Shape;11;p10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10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9592" y="1004202"/>
            <a:ext cx="4196331" cy="2262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84168" y="692696"/>
            <a:ext cx="1524213" cy="1914792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 txBox="1"/>
          <p:nvPr/>
        </p:nvSpPr>
        <p:spPr>
          <a:xfrm>
            <a:off x="1115616" y="2996952"/>
            <a:ext cx="6912900" cy="17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Reception 2022</a:t>
            </a:r>
            <a:endParaRPr sz="5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Open </a:t>
            </a:r>
            <a:r>
              <a:rPr lang="en-GB" sz="5400" b="1" i="0" u="none" strike="noStrike" cap="none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Day 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691680" y="5085184"/>
            <a:ext cx="61926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i="1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Better together, </a:t>
            </a:r>
            <a:r>
              <a:rPr lang="en-GB" sz="2800" b="1" i="1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</a:t>
            </a:r>
            <a:r>
              <a:rPr lang="en-GB" sz="2800" b="1" i="1" u="none" strike="noStrike" cap="none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ogether </a:t>
            </a:r>
            <a:r>
              <a:rPr lang="en-GB" sz="2800" b="1" i="1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achieving</a:t>
            </a:r>
            <a:endParaRPr sz="2800" b="1" i="1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"/>
          <p:cNvSpPr txBox="1">
            <a:spLocks noGrp="1"/>
          </p:cNvSpPr>
          <p:nvPr>
            <p:ph type="title"/>
          </p:nvPr>
        </p:nvSpPr>
        <p:spPr>
          <a:xfrm>
            <a:off x="899592" y="260648"/>
            <a:ext cx="7200900" cy="1159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GB" b="1">
                <a:latin typeface="Nunito"/>
                <a:ea typeface="Nunito"/>
                <a:cs typeface="Nunito"/>
                <a:sym typeface="Nunito"/>
              </a:rPr>
              <a:t>Early Years Information</a:t>
            </a:r>
            <a:endParaRPr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4" name="Google Shape;164;p7"/>
          <p:cNvSpPr txBox="1">
            <a:spLocks noGrp="1"/>
          </p:cNvSpPr>
          <p:nvPr>
            <p:ph type="body" idx="1"/>
          </p:nvPr>
        </p:nvSpPr>
        <p:spPr>
          <a:xfrm>
            <a:off x="861842" y="1182270"/>
            <a:ext cx="8064900" cy="57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384048" lvl="0" indent="-344043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4200" dirty="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Intake of 60 pupils.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384048" lvl="0" indent="-344043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4200" dirty="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Two classes of 30.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384048" lvl="0" indent="-344043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4200" dirty="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Two full time staff in each class – Teacher and Teaching Support.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384048" lvl="0" indent="-344043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4200" dirty="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EYFS Leader (also class based).</a:t>
            </a:r>
            <a:endParaRPr sz="4200" dirty="0">
              <a:solidFill>
                <a:srgbClr val="4A442A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84048" lvl="0" indent="-344043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4200" dirty="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Early Years outdoor learning area.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384048" lvl="0" indent="-344043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4200" dirty="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Collaborative teaching approach across the early years.</a:t>
            </a:r>
            <a:endParaRPr sz="4200" dirty="0">
              <a:solidFill>
                <a:srgbClr val="4A442A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84048" lvl="0" indent="-344043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4200" dirty="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Continuous provision.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384048" lvl="0" indent="-344043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4200" dirty="0" smtClean="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Pupil-led </a:t>
            </a:r>
            <a:r>
              <a:rPr lang="en-GB" sz="4200" dirty="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learning.</a:t>
            </a:r>
            <a:endParaRPr sz="4200" dirty="0">
              <a:solidFill>
                <a:srgbClr val="4A442A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84048" lvl="0" indent="-344043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4200" dirty="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Direct teaching of phonics, writing and maths.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384048" lvl="0" indent="-344043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4200" dirty="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1:1 reading. </a:t>
            </a:r>
            <a:endParaRPr sz="4200" dirty="0">
              <a:solidFill>
                <a:srgbClr val="4A442A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84048" lvl="0" indent="-344043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4200" dirty="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Adult led tasks including writing and maths.</a:t>
            </a:r>
            <a:endParaRPr sz="4200" dirty="0">
              <a:solidFill>
                <a:srgbClr val="4A442A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84048" lvl="0" indent="-21736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 sz="4200" dirty="0">
              <a:solidFill>
                <a:srgbClr val="4A442A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 sz="4100" dirty="0">
              <a:solidFill>
                <a:srgbClr val="00206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 sz="4000" dirty="0">
              <a:solidFill>
                <a:srgbClr val="00206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f981ad71d7_0_7"/>
          <p:cNvSpPr/>
          <p:nvPr/>
        </p:nvSpPr>
        <p:spPr>
          <a:xfrm>
            <a:off x="3604780" y="2595621"/>
            <a:ext cx="2061300" cy="1665300"/>
          </a:xfrm>
          <a:prstGeom prst="flowChartConnector">
            <a:avLst/>
          </a:prstGeom>
          <a:solidFill>
            <a:srgbClr val="CCFFFF"/>
          </a:solidFill>
          <a:ln w="19050" cap="rnd" cmpd="sng">
            <a:solidFill>
              <a:srgbClr val="6CD2A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17 Early Learning Goals (ELGs)</a:t>
            </a: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0" name="Google Shape;170;gf981ad71d7_0_7"/>
          <p:cNvSpPr/>
          <p:nvPr/>
        </p:nvSpPr>
        <p:spPr>
          <a:xfrm>
            <a:off x="1273159" y="563911"/>
            <a:ext cx="1855500" cy="1754100"/>
          </a:xfrm>
          <a:prstGeom prst="roundRect">
            <a:avLst>
              <a:gd name="adj" fmla="val 16667"/>
            </a:avLst>
          </a:prstGeom>
          <a:solidFill>
            <a:srgbClr val="E9F6D7"/>
          </a:solidFill>
          <a:ln w="19050" cap="rnd" cmpd="sng">
            <a:solidFill>
              <a:srgbClr val="E9F6D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Communication &amp; Language</a:t>
            </a:r>
            <a:r>
              <a:rPr lang="en-GB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:</a:t>
            </a:r>
            <a:endParaRPr sz="1100">
              <a:latin typeface="Nunito"/>
              <a:ea typeface="Nunito"/>
              <a:cs typeface="Nunito"/>
              <a:sym typeface="Nunito"/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•"/>
            </a:pPr>
            <a:r>
              <a:rPr lang="en-GB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Listening, attention &amp; understanding</a:t>
            </a:r>
            <a:endParaRPr sz="1100">
              <a:latin typeface="Nunito"/>
              <a:ea typeface="Nunito"/>
              <a:cs typeface="Nunito"/>
              <a:sym typeface="Nunito"/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•"/>
            </a:pPr>
            <a:r>
              <a:rPr lang="en-GB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Speaking</a:t>
            </a:r>
            <a:endParaRPr sz="14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1" name="Google Shape;171;gf981ad71d7_0_7"/>
          <p:cNvSpPr/>
          <p:nvPr/>
        </p:nvSpPr>
        <p:spPr>
          <a:xfrm>
            <a:off x="1032264" y="2638959"/>
            <a:ext cx="1974900" cy="20541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19050" cap="rnd" cmpd="sng">
            <a:solidFill>
              <a:srgbClr val="FFCC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Personal, Social &amp; Emotional Development</a:t>
            </a:r>
            <a:r>
              <a:rPr lang="en-GB" sz="12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:</a:t>
            </a:r>
            <a:endParaRPr sz="1100">
              <a:latin typeface="Nunito"/>
              <a:ea typeface="Nunito"/>
              <a:cs typeface="Nunito"/>
              <a:sym typeface="Nunito"/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•"/>
            </a:pPr>
            <a:r>
              <a:rPr lang="en-GB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Self-regulation</a:t>
            </a:r>
            <a:endParaRPr sz="1100">
              <a:latin typeface="Nunito"/>
              <a:ea typeface="Nunito"/>
              <a:cs typeface="Nunito"/>
              <a:sym typeface="Nunito"/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•"/>
            </a:pPr>
            <a:r>
              <a:rPr lang="en-GB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Managing self</a:t>
            </a:r>
            <a:endParaRPr sz="1100">
              <a:latin typeface="Nunito"/>
              <a:ea typeface="Nunito"/>
              <a:cs typeface="Nunito"/>
              <a:sym typeface="Nunito"/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•"/>
            </a:pPr>
            <a:r>
              <a:rPr lang="en-GB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Building relationships</a:t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2" name="Google Shape;172;gf981ad71d7_0_7"/>
          <p:cNvSpPr/>
          <p:nvPr/>
        </p:nvSpPr>
        <p:spPr>
          <a:xfrm>
            <a:off x="2299858" y="4983356"/>
            <a:ext cx="1855500" cy="1754100"/>
          </a:xfrm>
          <a:prstGeom prst="roundRect">
            <a:avLst>
              <a:gd name="adj" fmla="val 16667"/>
            </a:avLst>
          </a:prstGeom>
          <a:solidFill>
            <a:srgbClr val="D3E6F4"/>
          </a:solidFill>
          <a:ln w="19050" cap="rnd" cmpd="sng">
            <a:solidFill>
              <a:srgbClr val="D3E6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Physical Development:</a:t>
            </a:r>
            <a:endParaRPr sz="1100">
              <a:latin typeface="Nunito"/>
              <a:ea typeface="Nunito"/>
              <a:cs typeface="Nunito"/>
              <a:sym typeface="Nunito"/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•"/>
            </a:pPr>
            <a:r>
              <a:rPr lang="en-GB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Gross motor skills</a:t>
            </a:r>
            <a:endParaRPr sz="1100">
              <a:latin typeface="Nunito"/>
              <a:ea typeface="Nunito"/>
              <a:cs typeface="Nunito"/>
              <a:sym typeface="Nunito"/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•"/>
            </a:pPr>
            <a:r>
              <a:rPr lang="en-GB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Fine motor skills</a:t>
            </a:r>
            <a:endParaRPr sz="14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3" name="Google Shape;173;gf981ad71d7_0_7"/>
          <p:cNvSpPr/>
          <p:nvPr/>
        </p:nvSpPr>
        <p:spPr>
          <a:xfrm>
            <a:off x="3707731" y="299806"/>
            <a:ext cx="1855500" cy="17541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19050" cap="rnd" cmpd="sng">
            <a:solidFill>
              <a:srgbClr val="FFCC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Literacy:</a:t>
            </a:r>
            <a:endParaRPr sz="1100">
              <a:latin typeface="Nunito"/>
              <a:ea typeface="Nunito"/>
              <a:cs typeface="Nunito"/>
              <a:sym typeface="Nunito"/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•"/>
            </a:pPr>
            <a:r>
              <a:rPr lang="en-GB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Comprehension</a:t>
            </a:r>
            <a:endParaRPr sz="1100">
              <a:latin typeface="Nunito"/>
              <a:ea typeface="Nunito"/>
              <a:cs typeface="Nunito"/>
              <a:sym typeface="Nunito"/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•"/>
            </a:pPr>
            <a:r>
              <a:rPr lang="en-GB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Word reading</a:t>
            </a:r>
            <a:endParaRPr sz="1100">
              <a:latin typeface="Nunito"/>
              <a:ea typeface="Nunito"/>
              <a:cs typeface="Nunito"/>
              <a:sym typeface="Nunito"/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•"/>
            </a:pPr>
            <a:r>
              <a:rPr lang="en-GB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writing</a:t>
            </a:r>
            <a:endParaRPr sz="14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4" name="Google Shape;174;gf981ad71d7_0_7"/>
          <p:cNvSpPr/>
          <p:nvPr/>
        </p:nvSpPr>
        <p:spPr>
          <a:xfrm>
            <a:off x="6376484" y="554484"/>
            <a:ext cx="1855500" cy="17541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19050" cap="rnd" cmpd="sng">
            <a:solidFill>
              <a:srgbClr val="FF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Mathematics:</a:t>
            </a:r>
            <a:endParaRPr sz="1100">
              <a:latin typeface="Nunito"/>
              <a:ea typeface="Nunito"/>
              <a:cs typeface="Nunito"/>
              <a:sym typeface="Nunito"/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•"/>
            </a:pPr>
            <a:r>
              <a:rPr lang="en-GB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Number</a:t>
            </a:r>
            <a:endParaRPr sz="1100">
              <a:latin typeface="Nunito"/>
              <a:ea typeface="Nunito"/>
              <a:cs typeface="Nunito"/>
              <a:sym typeface="Nunito"/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•"/>
            </a:pPr>
            <a:r>
              <a:rPr lang="en-GB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Numerical patterns</a:t>
            </a:r>
            <a:endParaRPr sz="14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5" name="Google Shape;175;gf981ad71d7_0_7"/>
          <p:cNvSpPr/>
          <p:nvPr/>
        </p:nvSpPr>
        <p:spPr>
          <a:xfrm>
            <a:off x="5095249" y="4921600"/>
            <a:ext cx="2061300" cy="17541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 cap="rnd" cmpd="sng">
            <a:solidFill>
              <a:srgbClr val="FFFF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Understanding the World:</a:t>
            </a:r>
            <a:endParaRPr sz="1100">
              <a:latin typeface="Nunito"/>
              <a:ea typeface="Nunito"/>
              <a:cs typeface="Nunito"/>
              <a:sym typeface="Nunito"/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•"/>
            </a:pPr>
            <a:r>
              <a:rPr lang="en-GB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Past and present</a:t>
            </a:r>
            <a:endParaRPr sz="1100">
              <a:latin typeface="Nunito"/>
              <a:ea typeface="Nunito"/>
              <a:cs typeface="Nunito"/>
              <a:sym typeface="Nunito"/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•"/>
            </a:pPr>
            <a:r>
              <a:rPr lang="en-GB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People, culture and communities</a:t>
            </a:r>
            <a:endParaRPr sz="1100">
              <a:latin typeface="Nunito"/>
              <a:ea typeface="Nunito"/>
              <a:cs typeface="Nunito"/>
              <a:sym typeface="Nunito"/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The natural world</a:t>
            </a:r>
            <a:r>
              <a:rPr lang="en-GB"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endParaRPr sz="14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6" name="Google Shape;176;gf981ad71d7_0_7"/>
          <p:cNvSpPr/>
          <p:nvPr/>
        </p:nvSpPr>
        <p:spPr>
          <a:xfrm>
            <a:off x="6383197" y="2638959"/>
            <a:ext cx="1855500" cy="175410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19050" cap="rnd" cmpd="sng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Expressive Arts &amp; Design:</a:t>
            </a:r>
            <a:endParaRPr sz="1100">
              <a:latin typeface="Nunito"/>
              <a:ea typeface="Nunito"/>
              <a:cs typeface="Nunito"/>
              <a:sym typeface="Nunito"/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•"/>
            </a:pPr>
            <a:r>
              <a:rPr lang="en-GB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Creating with materials</a:t>
            </a:r>
            <a:endParaRPr sz="1100">
              <a:latin typeface="Nunito"/>
              <a:ea typeface="Nunito"/>
              <a:cs typeface="Nunito"/>
              <a:sym typeface="Nunito"/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•"/>
            </a:pPr>
            <a:r>
              <a:rPr lang="en-GB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Being imaginative and expressive </a:t>
            </a:r>
            <a:endParaRPr sz="14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77" name="Google Shape;177;gf981ad71d7_0_7"/>
          <p:cNvCxnSpPr>
            <a:stCxn id="169" idx="0"/>
          </p:cNvCxnSpPr>
          <p:nvPr/>
        </p:nvCxnSpPr>
        <p:spPr>
          <a:xfrm rot="10800000">
            <a:off x="4635430" y="2053521"/>
            <a:ext cx="0" cy="54210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8" name="Google Shape;178;gf981ad71d7_0_7"/>
          <p:cNvCxnSpPr>
            <a:stCxn id="169" idx="2"/>
            <a:endCxn id="171" idx="3"/>
          </p:cNvCxnSpPr>
          <p:nvPr/>
        </p:nvCxnSpPr>
        <p:spPr>
          <a:xfrm flipH="1">
            <a:off x="3007180" y="3428271"/>
            <a:ext cx="597600" cy="23760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9" name="Google Shape;179;gf981ad71d7_0_7"/>
          <p:cNvCxnSpPr>
            <a:stCxn id="169" idx="1"/>
          </p:cNvCxnSpPr>
          <p:nvPr/>
        </p:nvCxnSpPr>
        <p:spPr>
          <a:xfrm rot="10800000">
            <a:off x="3100251" y="2195099"/>
            <a:ext cx="806400" cy="64440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0" name="Google Shape;180;gf981ad71d7_0_7"/>
          <p:cNvCxnSpPr/>
          <p:nvPr/>
        </p:nvCxnSpPr>
        <p:spPr>
          <a:xfrm flipH="1">
            <a:off x="5330497" y="2195054"/>
            <a:ext cx="1052700" cy="64440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" name="Google Shape;181;gf981ad71d7_0_7"/>
          <p:cNvCxnSpPr>
            <a:stCxn id="172" idx="0"/>
          </p:cNvCxnSpPr>
          <p:nvPr/>
        </p:nvCxnSpPr>
        <p:spPr>
          <a:xfrm rot="10800000" flipH="1">
            <a:off x="3227608" y="4072856"/>
            <a:ext cx="765600" cy="91050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2" name="Google Shape;182;gf981ad71d7_0_7"/>
          <p:cNvCxnSpPr>
            <a:stCxn id="175" idx="0"/>
          </p:cNvCxnSpPr>
          <p:nvPr/>
        </p:nvCxnSpPr>
        <p:spPr>
          <a:xfrm rot="10800000">
            <a:off x="5398999" y="4072900"/>
            <a:ext cx="726900" cy="84870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3" name="Google Shape;183;gf981ad71d7_0_7"/>
          <p:cNvCxnSpPr>
            <a:stCxn id="176" idx="1"/>
          </p:cNvCxnSpPr>
          <p:nvPr/>
        </p:nvCxnSpPr>
        <p:spPr>
          <a:xfrm rot="10800000">
            <a:off x="5666197" y="3430509"/>
            <a:ext cx="717000" cy="8550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f981ad71d7_0_25"/>
          <p:cNvSpPr txBox="1">
            <a:spLocks noGrp="1"/>
          </p:cNvSpPr>
          <p:nvPr>
            <p:ph type="title"/>
          </p:nvPr>
        </p:nvSpPr>
        <p:spPr>
          <a:xfrm>
            <a:off x="1028699" y="290525"/>
            <a:ext cx="7508632" cy="796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 b="1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The Early Years Curriculum </a:t>
            </a:r>
            <a:endParaRPr b="1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9" name="Google Shape;189;gf981ad71d7_0_25"/>
          <p:cNvSpPr txBox="1">
            <a:spLocks noGrp="1"/>
          </p:cNvSpPr>
          <p:nvPr>
            <p:ph type="body" idx="1"/>
          </p:nvPr>
        </p:nvSpPr>
        <p:spPr>
          <a:xfrm>
            <a:off x="1028700" y="1087025"/>
            <a:ext cx="7200900" cy="478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Nunito"/>
                <a:ea typeface="Nunito"/>
                <a:cs typeface="Nunito"/>
                <a:sym typeface="Nunito"/>
              </a:rPr>
              <a:t>Revising the Early Learning Goals so that they: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Nunito"/>
              <a:buChar char="■"/>
            </a:pPr>
            <a:r>
              <a:rPr lang="en-GB">
                <a:latin typeface="Nunito"/>
                <a:ea typeface="Nunito"/>
                <a:cs typeface="Nunito"/>
                <a:sym typeface="Nunito"/>
              </a:rPr>
              <a:t>Focus on strengthening language and vocabulary development to help close the ‘word gap’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Nunito"/>
              <a:buChar char="■"/>
            </a:pPr>
            <a:r>
              <a:rPr lang="en-GB">
                <a:latin typeface="Nunito"/>
                <a:ea typeface="Nunito"/>
                <a:cs typeface="Nunito"/>
                <a:sym typeface="Nunito"/>
              </a:rPr>
              <a:t>Strengthen literacy and numeracy outcomes at the end of reception year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Nunito"/>
              <a:buChar char="■"/>
            </a:pPr>
            <a:r>
              <a:rPr lang="en-GB">
                <a:latin typeface="Nunito"/>
                <a:ea typeface="Nunito"/>
                <a:cs typeface="Nunito"/>
                <a:sym typeface="Nunito"/>
              </a:rPr>
              <a:t>Better prepare children for Key Stage 1 – by better aligning with Year 1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Nunito"/>
              <a:buChar char="■"/>
            </a:pPr>
            <a:r>
              <a:rPr lang="en-GB">
                <a:latin typeface="Nunito"/>
                <a:ea typeface="Nunito"/>
                <a:cs typeface="Nunito"/>
                <a:sym typeface="Nunito"/>
              </a:rPr>
              <a:t>Are based on the latest evidence in childhood development – and the strongest predictors of future attainment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000"/>
              </a:spcBef>
              <a:spcAft>
                <a:spcPts val="20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f981ad71d7_0_30"/>
          <p:cNvSpPr txBox="1">
            <a:spLocks noGrp="1"/>
          </p:cNvSpPr>
          <p:nvPr>
            <p:ph type="title"/>
          </p:nvPr>
        </p:nvSpPr>
        <p:spPr>
          <a:xfrm>
            <a:off x="1028700" y="142300"/>
            <a:ext cx="7539000" cy="148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 b="1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The Early Years Curriculum </a:t>
            </a:r>
            <a:endParaRPr sz="4500" b="1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5" name="Google Shape;195;gf981ad71d7_0_30"/>
          <p:cNvSpPr txBox="1">
            <a:spLocks noGrp="1"/>
          </p:cNvSpPr>
          <p:nvPr>
            <p:ph type="body" idx="1"/>
          </p:nvPr>
        </p:nvSpPr>
        <p:spPr>
          <a:xfrm>
            <a:off x="1028700" y="1758975"/>
            <a:ext cx="7200900" cy="4108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GB" sz="2400">
                <a:solidFill>
                  <a:srgbClr val="404040"/>
                </a:solidFill>
                <a:latin typeface="Nunito"/>
                <a:ea typeface="Nunito"/>
                <a:cs typeface="Nunito"/>
                <a:sym typeface="Nunito"/>
              </a:rPr>
              <a:t>Curriculum map devised matched against the statutory educational programme of study for EYFS.</a:t>
            </a:r>
            <a:endParaRPr sz="2400">
              <a:solidFill>
                <a:srgbClr val="40404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GB" sz="2400">
                <a:solidFill>
                  <a:srgbClr val="404040"/>
                </a:solidFill>
                <a:latin typeface="Nunito"/>
                <a:ea typeface="Nunito"/>
                <a:cs typeface="Nunito"/>
                <a:sym typeface="Nunito"/>
              </a:rPr>
              <a:t>Shared on our website.</a:t>
            </a:r>
            <a:endParaRPr sz="2400">
              <a:solidFill>
                <a:srgbClr val="40404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GB" sz="2400">
                <a:solidFill>
                  <a:srgbClr val="404040"/>
                </a:solidFill>
                <a:latin typeface="Nunito"/>
                <a:ea typeface="Nunito"/>
                <a:cs typeface="Nunito"/>
                <a:sym typeface="Nunito"/>
              </a:rPr>
              <a:t>Sets out the progressive knowledge and skills pupils will develop during their time in Reception.</a:t>
            </a:r>
            <a:endParaRPr sz="2400">
              <a:solidFill>
                <a:srgbClr val="40404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GB" sz="2400">
                <a:solidFill>
                  <a:srgbClr val="404040"/>
                </a:solidFill>
                <a:latin typeface="Nunito"/>
                <a:ea typeface="Nunito"/>
                <a:cs typeface="Nunito"/>
                <a:sym typeface="Nunito"/>
              </a:rPr>
              <a:t>Topic focused to secure high engagement and enjoyment for learning.</a:t>
            </a:r>
            <a:endParaRPr sz="2400">
              <a:solidFill>
                <a:srgbClr val="40404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GB" sz="2400">
                <a:solidFill>
                  <a:srgbClr val="404040"/>
                </a:solidFill>
                <a:latin typeface="Nunito"/>
                <a:ea typeface="Nunito"/>
                <a:cs typeface="Nunito"/>
                <a:sym typeface="Nunito"/>
              </a:rPr>
              <a:t>Heavy focus on texts – stories, tales, rhymes, songs, non-fiction. to promote a love of reading, comprehension skills, models of rich language and scaffolds for writing.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"/>
          <p:cNvSpPr txBox="1">
            <a:spLocks noGrp="1"/>
          </p:cNvSpPr>
          <p:nvPr>
            <p:ph type="body" idx="1"/>
          </p:nvPr>
        </p:nvSpPr>
        <p:spPr>
          <a:xfrm>
            <a:off x="1028700" y="1268751"/>
            <a:ext cx="7244400" cy="46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84048" lvl="0" indent="-366903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360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Forest School sessions in our school Dell area. </a:t>
            </a:r>
            <a:endParaRPr sz="3600">
              <a:solidFill>
                <a:srgbClr val="4A442A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84048" lvl="0" indent="-366903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360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Ongoing assessments against ELG’s.</a:t>
            </a:r>
            <a:endParaRPr sz="3600">
              <a:solidFill>
                <a:srgbClr val="4A442A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84048" lvl="0" indent="-366903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360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Visits and trips each term linked to learning.</a:t>
            </a:r>
            <a:endParaRPr sz="3600">
              <a:solidFill>
                <a:srgbClr val="4A442A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84048" lvl="0" indent="-366903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360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Collaborative approach with parents: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715963" lvl="0" indent="-336867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•"/>
            </a:pPr>
            <a:r>
              <a:rPr lang="en-GB" sz="360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Parent workshops, parent/teacher meetings, open days, shared reading, secret reader, games afternoons.</a:t>
            </a:r>
            <a:endParaRPr sz="3600">
              <a:solidFill>
                <a:srgbClr val="00206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07" name="Google Shape;207;p8"/>
          <p:cNvSpPr txBox="1"/>
          <p:nvPr/>
        </p:nvSpPr>
        <p:spPr>
          <a:xfrm>
            <a:off x="899592" y="260648"/>
            <a:ext cx="7200900" cy="1159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GB" sz="4400" b="1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Early Years Information</a:t>
            </a:r>
            <a:endParaRPr sz="4400" b="1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9592" y="1004202"/>
            <a:ext cx="4196331" cy="2262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84168" y="692696"/>
            <a:ext cx="1524213" cy="1914792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 txBox="1"/>
          <p:nvPr/>
        </p:nvSpPr>
        <p:spPr>
          <a:xfrm>
            <a:off x="1115616" y="2996952"/>
            <a:ext cx="6912900" cy="17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Reception 2022</a:t>
            </a:r>
            <a:endParaRPr sz="5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Open </a:t>
            </a:r>
            <a:r>
              <a:rPr lang="en-GB" sz="5400" b="1" i="0" u="none" strike="noStrike" cap="none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Day 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691680" y="5085184"/>
            <a:ext cx="61926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i="1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Better together, together achieving</a:t>
            </a:r>
            <a:endParaRPr sz="2800" b="1" i="1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43001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>
            <a:spLocks noGrp="1"/>
          </p:cNvSpPr>
          <p:nvPr>
            <p:ph type="title"/>
          </p:nvPr>
        </p:nvSpPr>
        <p:spPr>
          <a:xfrm>
            <a:off x="755576" y="188640"/>
            <a:ext cx="7200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GB" b="1">
                <a:latin typeface="Nunito"/>
                <a:ea typeface="Nunito"/>
                <a:cs typeface="Nunito"/>
                <a:sym typeface="Nunito"/>
              </a:rPr>
              <a:t>School Information </a:t>
            </a:r>
            <a:endParaRPr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6" name="Google Shape;106;p2"/>
          <p:cNvSpPr txBox="1">
            <a:spLocks noGrp="1"/>
          </p:cNvSpPr>
          <p:nvPr>
            <p:ph type="body" idx="1"/>
          </p:nvPr>
        </p:nvSpPr>
        <p:spPr>
          <a:xfrm>
            <a:off x="683568" y="836712"/>
            <a:ext cx="8460432" cy="602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84048" lvl="0" indent="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384048" lvl="0" indent="-40309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400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A part of the London South East Academy Trust since 1</a:t>
            </a:r>
            <a:r>
              <a:rPr lang="en-GB" sz="4000" baseline="3000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st</a:t>
            </a:r>
            <a:r>
              <a:rPr lang="en-GB" sz="400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 April 2019.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384048" lvl="0" indent="-40309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400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Two form entry (two classes per year) with a Nursery provision for 26 pupils.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384048" lvl="0" indent="-40309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400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Resource provision for pupils with a visual impairment and/or physical/medical need – all class based.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384048" lvl="0" indent="-40309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400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Last Ofsted March 2018 the school was graded ‘Good’ with ‘outstanding’ for personal development, behaviour and welfare’. (Full report available on our website).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384048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4000">
              <a:solidFill>
                <a:srgbClr val="4A442A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84048" lvl="0" indent="-272287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 sz="3200">
              <a:solidFill>
                <a:srgbClr val="00206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 sz="4100">
              <a:solidFill>
                <a:srgbClr val="00206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 sz="4000">
              <a:solidFill>
                <a:srgbClr val="00206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 txBox="1">
            <a:spLocks noGrp="1"/>
          </p:cNvSpPr>
          <p:nvPr>
            <p:ph type="title"/>
          </p:nvPr>
        </p:nvSpPr>
        <p:spPr>
          <a:xfrm>
            <a:off x="755576" y="188640"/>
            <a:ext cx="7200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GB" b="1">
                <a:latin typeface="Nunito"/>
                <a:ea typeface="Nunito"/>
                <a:cs typeface="Nunito"/>
                <a:sym typeface="Nunito"/>
              </a:rPr>
              <a:t>School Information </a:t>
            </a:r>
            <a:endParaRPr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2" name="Google Shape;112;p3"/>
          <p:cNvSpPr txBox="1">
            <a:spLocks noGrp="1"/>
          </p:cNvSpPr>
          <p:nvPr>
            <p:ph type="body" idx="1"/>
          </p:nvPr>
        </p:nvSpPr>
        <p:spPr>
          <a:xfrm>
            <a:off x="755576" y="1052736"/>
            <a:ext cx="8136904" cy="5256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84048" lvl="0" indent="-3840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4A442A"/>
              </a:buClr>
              <a:buSzPts val="2800"/>
              <a:buFont typeface="Nunito"/>
              <a:buChar char="■"/>
            </a:pPr>
            <a:r>
              <a:rPr lang="en-GB" sz="280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Home of Bexley Music Service.</a:t>
            </a:r>
            <a:endParaRPr sz="2800">
              <a:solidFill>
                <a:srgbClr val="4A442A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ts val="2800"/>
              <a:buFont typeface="Nunito"/>
              <a:buChar char="■"/>
            </a:pPr>
            <a:r>
              <a:rPr lang="en-GB" sz="280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Breakfast club daily from 7:40am (led by support staff).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ts val="2800"/>
              <a:buFont typeface="Nunito"/>
              <a:buChar char="■"/>
            </a:pPr>
            <a:r>
              <a:rPr lang="en-GB" sz="280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After school club daily until 6:00pm (led by external provider – Cherry Tree).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ts val="2800"/>
              <a:buFont typeface="Nunito"/>
              <a:buChar char="■"/>
            </a:pPr>
            <a:r>
              <a:rPr lang="en-GB" sz="280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Wide range of school based after school clubs including French, cookery, arts and crafts, football with All Stars, multi-sports, gymnastics, performing arts.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ts val="2800"/>
              <a:buFont typeface="Nunito"/>
              <a:buChar char="■"/>
            </a:pPr>
            <a:r>
              <a:rPr lang="en-GB" sz="280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Wide range of visits and trips including Year 4 residential (two nights), Year 5 adventure away day and Year 6 residential (4 nights).</a:t>
            </a:r>
            <a:endParaRPr sz="4000">
              <a:solidFill>
                <a:srgbClr val="00206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>
            <a:spLocks noGrp="1"/>
          </p:cNvSpPr>
          <p:nvPr>
            <p:ph type="title"/>
          </p:nvPr>
        </p:nvSpPr>
        <p:spPr>
          <a:xfrm>
            <a:off x="755576" y="188640"/>
            <a:ext cx="7200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GB" b="1">
                <a:latin typeface="Nunito"/>
                <a:ea typeface="Nunito"/>
                <a:cs typeface="Nunito"/>
                <a:sym typeface="Nunito"/>
              </a:rPr>
              <a:t>School Information – </a:t>
            </a:r>
            <a:br>
              <a:rPr lang="en-GB" b="1">
                <a:latin typeface="Nunito"/>
                <a:ea typeface="Nunito"/>
                <a:cs typeface="Nunito"/>
                <a:sym typeface="Nunito"/>
              </a:rPr>
            </a:br>
            <a:r>
              <a:rPr lang="en-GB" sz="3200" b="1">
                <a:latin typeface="Nunito"/>
                <a:ea typeface="Nunito"/>
                <a:cs typeface="Nunito"/>
                <a:sym typeface="Nunito"/>
              </a:rPr>
              <a:t>Personal Development and Welfare</a:t>
            </a:r>
            <a:endParaRPr sz="3200"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8" name="Google Shape;118;p4"/>
          <p:cNvSpPr txBox="1">
            <a:spLocks noGrp="1"/>
          </p:cNvSpPr>
          <p:nvPr>
            <p:ph type="body" idx="1"/>
          </p:nvPr>
        </p:nvSpPr>
        <p:spPr>
          <a:xfrm>
            <a:off x="755576" y="1412776"/>
            <a:ext cx="8388424" cy="54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384048" lvl="0" indent="-351662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■"/>
            </a:pPr>
            <a:r>
              <a:rPr lang="en-GB" sz="34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High value is placed on the social, emotional and behavioural development of pupils.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384048" lvl="0" indent="-351662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■"/>
            </a:pPr>
            <a:r>
              <a:rPr lang="en-GB" sz="34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Implementation of the new Health and Relationships curriculum.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384048" lvl="0" indent="-351662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■"/>
            </a:pPr>
            <a:r>
              <a:rPr lang="en-GB" sz="34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Importance of pupil </a:t>
            </a:r>
            <a:r>
              <a:rPr lang="en-GB" sz="3400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well-being – pupil-led well-being </a:t>
            </a:r>
            <a:r>
              <a:rPr lang="en-GB" sz="34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committee.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384048" lvl="0" indent="-351662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■"/>
            </a:pPr>
            <a:r>
              <a:rPr lang="en-GB" sz="34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Qualified counsellor working across the </a:t>
            </a:r>
            <a:r>
              <a:rPr lang="en-GB" sz="3400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federation.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384048" lvl="0" indent="-351662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■"/>
            </a:pPr>
            <a:r>
              <a:rPr lang="en-GB" sz="34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Value and seek wider learning opportunities for pupils including links with </a:t>
            </a:r>
            <a:r>
              <a:rPr lang="en-GB" sz="3400" dirty="0" err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Heathfield</a:t>
            </a:r>
            <a:r>
              <a:rPr lang="en-GB" sz="34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Residential Care Home, Erith Town FC.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384048" lvl="0" indent="-351662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■"/>
            </a:pPr>
            <a:r>
              <a:rPr lang="en-GB" sz="34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Belmont Parliament – charity and fundraising events, wellbeing and community committee’s.</a:t>
            </a:r>
            <a:endParaRPr sz="3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84048" lvl="0" indent="-351662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■"/>
            </a:pPr>
            <a:r>
              <a:rPr lang="en-GB" sz="34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Captains, Playmakers.</a:t>
            </a:r>
            <a:endParaRPr sz="3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84048" lvl="0" indent="-351662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■"/>
            </a:pPr>
            <a:r>
              <a:rPr lang="en-GB" sz="34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Bronze accreditation - UNICEF’s Rights Respecting School Award.</a:t>
            </a:r>
            <a:endParaRPr sz="3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 sz="4100" dirty="0">
              <a:solidFill>
                <a:srgbClr val="00206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 sz="4000" dirty="0">
              <a:solidFill>
                <a:srgbClr val="00206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>
            <a:spLocks noGrp="1"/>
          </p:cNvSpPr>
          <p:nvPr>
            <p:ph type="title"/>
          </p:nvPr>
        </p:nvSpPr>
        <p:spPr>
          <a:xfrm>
            <a:off x="755576" y="188640"/>
            <a:ext cx="7200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GB" b="1">
                <a:latin typeface="Nunito"/>
                <a:ea typeface="Nunito"/>
                <a:cs typeface="Nunito"/>
                <a:sym typeface="Nunito"/>
              </a:rPr>
              <a:t>School Information – </a:t>
            </a:r>
            <a:br>
              <a:rPr lang="en-GB" b="1">
                <a:latin typeface="Nunito"/>
                <a:ea typeface="Nunito"/>
                <a:cs typeface="Nunito"/>
                <a:sym typeface="Nunito"/>
              </a:rPr>
            </a:br>
            <a:r>
              <a:rPr lang="en-GB" sz="3200" b="1">
                <a:latin typeface="Nunito"/>
                <a:ea typeface="Nunito"/>
                <a:cs typeface="Nunito"/>
                <a:sym typeface="Nunito"/>
              </a:rPr>
              <a:t>Personal Development and Welfare</a:t>
            </a:r>
            <a:endParaRPr sz="3200"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4" name="Google Shape;124;p5"/>
          <p:cNvSpPr txBox="1">
            <a:spLocks noGrp="1"/>
          </p:cNvSpPr>
          <p:nvPr>
            <p:ph type="body" idx="1"/>
          </p:nvPr>
        </p:nvSpPr>
        <p:spPr>
          <a:xfrm>
            <a:off x="679700" y="2054275"/>
            <a:ext cx="8136900" cy="38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384048" lvl="0" indent="-303085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■"/>
            </a:pPr>
            <a:r>
              <a:rPr lang="en-GB" sz="34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Weekly assemblies focusing on a wide range of subjects including welfare, safety, moral choice, British values.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384048" lvl="0" indent="-303085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■"/>
            </a:pPr>
            <a:r>
              <a:rPr lang="en-GB" sz="34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Weekly achievement assemblies to celebrate successes.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384048" lvl="0" indent="-303085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■"/>
            </a:pPr>
            <a:r>
              <a:rPr lang="en-GB" sz="34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All pupils are a part of a house and receive house points.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384048" lvl="0" indent="-303085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■"/>
            </a:pPr>
            <a:r>
              <a:rPr lang="en-GB" sz="34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Half term achievement awards for pupils demonstrating school values.</a:t>
            </a:r>
            <a:endParaRPr sz="3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84048" lvl="0" indent="-303085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unito"/>
              <a:buChar char="■"/>
            </a:pPr>
            <a:r>
              <a:rPr lang="en-GB" sz="34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Therapy dog - Betsy </a:t>
            </a:r>
            <a:endParaRPr sz="3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84048" lvl="0" indent="-1681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 sz="3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 sz="4100" b="1" dirty="0">
              <a:solidFill>
                <a:srgbClr val="00206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 sz="4000" b="1" dirty="0">
              <a:solidFill>
                <a:srgbClr val="00206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f905f3b0c1_0_0"/>
          <p:cNvSpPr txBox="1"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Nunito"/>
                <a:ea typeface="Nunito"/>
                <a:cs typeface="Nunito"/>
                <a:sym typeface="Nunito"/>
              </a:rPr>
              <a:t>School Values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0" name="Google Shape;130;gf905f3b0c1_0_0"/>
          <p:cNvSpPr/>
          <p:nvPr/>
        </p:nvSpPr>
        <p:spPr>
          <a:xfrm>
            <a:off x="1028700" y="2247900"/>
            <a:ext cx="2198100" cy="14151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1">
                <a:latin typeface="Nunito"/>
                <a:ea typeface="Nunito"/>
                <a:cs typeface="Nunito"/>
                <a:sym typeface="Nunito"/>
              </a:rPr>
              <a:t>Respectful</a:t>
            </a:r>
            <a:endParaRPr sz="2100"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1" name="Google Shape;131;gf905f3b0c1_0_0"/>
          <p:cNvSpPr/>
          <p:nvPr/>
        </p:nvSpPr>
        <p:spPr>
          <a:xfrm>
            <a:off x="3765325" y="2247900"/>
            <a:ext cx="2198100" cy="14151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 b="1">
                <a:latin typeface="Nunito"/>
                <a:ea typeface="Nunito"/>
                <a:cs typeface="Nunito"/>
                <a:sym typeface="Nunito"/>
              </a:rPr>
              <a:t>Responsible</a:t>
            </a:r>
            <a:endParaRPr sz="1900"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2" name="Google Shape;132;gf905f3b0c1_0_0"/>
          <p:cNvSpPr/>
          <p:nvPr/>
        </p:nvSpPr>
        <p:spPr>
          <a:xfrm>
            <a:off x="6596775" y="2247900"/>
            <a:ext cx="2198100" cy="1415100"/>
          </a:xfrm>
          <a:prstGeom prst="ellipse">
            <a:avLst/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 b="1">
                <a:latin typeface="Nunito"/>
                <a:ea typeface="Nunito"/>
                <a:cs typeface="Nunito"/>
                <a:sym typeface="Nunito"/>
              </a:rPr>
              <a:t>Resilient</a:t>
            </a:r>
            <a:endParaRPr sz="2300"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3" name="Google Shape;133;gf905f3b0c1_0_0"/>
          <p:cNvSpPr/>
          <p:nvPr/>
        </p:nvSpPr>
        <p:spPr>
          <a:xfrm>
            <a:off x="2258975" y="4004125"/>
            <a:ext cx="2198100" cy="14151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 b="1" dirty="0" smtClean="0">
                <a:latin typeface="Nunito"/>
                <a:ea typeface="Nunito"/>
                <a:cs typeface="Nunito"/>
                <a:sym typeface="Nunito"/>
              </a:rPr>
              <a:t>Kind</a:t>
            </a:r>
            <a:endParaRPr sz="2300" b="1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4" name="Google Shape;134;gf905f3b0c1_0_0"/>
          <p:cNvSpPr/>
          <p:nvPr/>
        </p:nvSpPr>
        <p:spPr>
          <a:xfrm>
            <a:off x="5269625" y="4004125"/>
            <a:ext cx="2198100" cy="1415100"/>
          </a:xfrm>
          <a:prstGeom prst="ellipse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 b="1" dirty="0" smtClean="0">
                <a:latin typeface="Nunito"/>
                <a:ea typeface="Nunito"/>
                <a:cs typeface="Nunito"/>
                <a:sym typeface="Nunito"/>
              </a:rPr>
              <a:t>Honest</a:t>
            </a:r>
            <a:endParaRPr sz="2300" b="1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" name="Google Shape;100;p1"/>
          <p:cNvSpPr txBox="1"/>
          <p:nvPr/>
        </p:nvSpPr>
        <p:spPr>
          <a:xfrm>
            <a:off x="1768075" y="5760350"/>
            <a:ext cx="61926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i="1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Better together, together achieving</a:t>
            </a:r>
            <a:endParaRPr sz="2800" b="1" i="1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 txBox="1">
            <a:spLocks noGrp="1"/>
          </p:cNvSpPr>
          <p:nvPr>
            <p:ph type="title"/>
          </p:nvPr>
        </p:nvSpPr>
        <p:spPr>
          <a:xfrm>
            <a:off x="755576" y="188640"/>
            <a:ext cx="7200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GB" b="1">
                <a:latin typeface="Nunito"/>
                <a:ea typeface="Nunito"/>
                <a:cs typeface="Nunito"/>
                <a:sym typeface="Nunito"/>
              </a:rPr>
              <a:t>Pupil Outcomes </a:t>
            </a:r>
            <a:endParaRPr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0" name="Google Shape;140;p6"/>
          <p:cNvSpPr txBox="1">
            <a:spLocks noGrp="1"/>
          </p:cNvSpPr>
          <p:nvPr>
            <p:ph type="body" idx="1"/>
          </p:nvPr>
        </p:nvSpPr>
        <p:spPr>
          <a:xfrm>
            <a:off x="755576" y="1052736"/>
            <a:ext cx="8280900" cy="55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84048" lvl="0" indent="-35356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3200" dirty="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End of KS2 outcomes above national and Bexley average in all areas including RWM combined for EXS and in line with national and Bexley for GDS - 2019.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384048" lvl="0" indent="-35356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3200" dirty="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End of KS1 outcomes above national and Bexley average in all areas – 2019.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384048" lvl="0" indent="-35356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3200" dirty="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EYFS outcomes – GLD above national and Bexley average (81.7% in 2019).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384048" lvl="0" indent="-35356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3200" dirty="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Year 1 Phonics outcomes above national and Bexley average (93% </a:t>
            </a:r>
            <a:r>
              <a:rPr lang="en-GB" sz="3200" dirty="0" smtClean="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2018, 2019 &amp; 2020).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  <a:p>
            <a:pPr marL="384048" lvl="0" indent="-35356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4A442A"/>
              </a:buClr>
              <a:buSzPct val="100000"/>
              <a:buFont typeface="Nunito"/>
              <a:buChar char="■"/>
            </a:pPr>
            <a:r>
              <a:rPr lang="en-GB" sz="3200" dirty="0">
                <a:solidFill>
                  <a:srgbClr val="4A442A"/>
                </a:solidFill>
                <a:latin typeface="Nunito"/>
                <a:ea typeface="Nunito"/>
                <a:cs typeface="Nunito"/>
                <a:sym typeface="Nunito"/>
              </a:rPr>
              <a:t>Data and performance tables available on our website.</a:t>
            </a:r>
            <a:endParaRPr sz="2800" dirty="0">
              <a:solidFill>
                <a:srgbClr val="4A442A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84048" lvl="0" indent="-19608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 sz="3200" dirty="0">
              <a:solidFill>
                <a:srgbClr val="00206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 sz="4100" dirty="0">
              <a:solidFill>
                <a:srgbClr val="00206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endParaRPr sz="4000" dirty="0">
              <a:solidFill>
                <a:srgbClr val="00206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f905f3b0c1_0_5"/>
          <p:cNvSpPr txBox="1">
            <a:spLocks noGrp="1"/>
          </p:cNvSpPr>
          <p:nvPr>
            <p:ph type="title"/>
          </p:nvPr>
        </p:nvSpPr>
        <p:spPr>
          <a:xfrm>
            <a:off x="1028700" y="241825"/>
            <a:ext cx="7200900" cy="148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Nunito"/>
                <a:ea typeface="Nunito"/>
                <a:cs typeface="Nunito"/>
                <a:sym typeface="Nunito"/>
              </a:rPr>
              <a:t>SEND &amp; Inclusion 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6" name="Google Shape;146;gf905f3b0c1_0_5"/>
          <p:cNvSpPr txBox="1">
            <a:spLocks noGrp="1"/>
          </p:cNvSpPr>
          <p:nvPr>
            <p:ph type="body" idx="1"/>
          </p:nvPr>
        </p:nvSpPr>
        <p:spPr>
          <a:xfrm>
            <a:off x="1028700" y="1373529"/>
            <a:ext cx="7200900" cy="494414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Font typeface="Nunito"/>
              <a:buChar char="■"/>
            </a:pPr>
            <a:r>
              <a:rPr lang="en-GB" sz="1800" dirty="0">
                <a:latin typeface="Nunito"/>
                <a:ea typeface="Nunito"/>
                <a:cs typeface="Nunito"/>
                <a:sym typeface="Nunito"/>
              </a:rPr>
              <a:t>Virtual Resource Provision for children with Physical/medical needs including Visual Impairment.</a:t>
            </a:r>
            <a:endParaRPr sz="1800" dirty="0">
              <a:latin typeface="Nunito"/>
              <a:ea typeface="Nunito"/>
              <a:cs typeface="Nunito"/>
              <a:sym typeface="Nunito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Font typeface="Nunito"/>
              <a:buChar char="■"/>
            </a:pPr>
            <a:r>
              <a:rPr lang="en-GB" sz="1800" dirty="0">
                <a:latin typeface="Nunito"/>
                <a:ea typeface="Nunito"/>
                <a:cs typeface="Nunito"/>
                <a:sym typeface="Nunito"/>
              </a:rPr>
              <a:t>Work closely with external professionals and agencies e.g. Physio, OT</a:t>
            </a:r>
            <a:endParaRPr sz="1800" dirty="0">
              <a:latin typeface="Nunito"/>
              <a:ea typeface="Nunito"/>
              <a:cs typeface="Nunito"/>
              <a:sym typeface="Nunito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Font typeface="Nunito"/>
              <a:buChar char="■"/>
            </a:pPr>
            <a:r>
              <a:rPr lang="en-GB" sz="1800" dirty="0">
                <a:latin typeface="Nunito"/>
                <a:ea typeface="Nunito"/>
                <a:cs typeface="Nunito"/>
                <a:sym typeface="Nunito"/>
              </a:rPr>
              <a:t>Trained staff run interventions within school to meet the needs of the children.</a:t>
            </a:r>
            <a:endParaRPr sz="1800" dirty="0">
              <a:latin typeface="Nunito"/>
              <a:ea typeface="Nunito"/>
              <a:cs typeface="Nunito"/>
              <a:sym typeface="Nunito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>
              <a:latin typeface="Nunito"/>
              <a:ea typeface="Nunito"/>
              <a:cs typeface="Nunito"/>
              <a:sym typeface="Nunito"/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Font typeface="Nunito"/>
              <a:buChar char="■"/>
            </a:pPr>
            <a:r>
              <a:rPr lang="en-GB" sz="1800" dirty="0">
                <a:latin typeface="Nunito"/>
                <a:ea typeface="Nunito"/>
                <a:cs typeface="Nunito"/>
                <a:sym typeface="Nunito"/>
              </a:rPr>
              <a:t>Pastoral Team’s role within school includes providing self-development opportunities for children.</a:t>
            </a:r>
            <a:endParaRPr sz="1800" dirty="0"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>
              <a:latin typeface="Nunito"/>
              <a:ea typeface="Nunito"/>
              <a:cs typeface="Nunito"/>
              <a:sym typeface="Nunito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200"/>
              </a:spcAft>
              <a:buNone/>
            </a:pPr>
            <a:endParaRPr sz="1800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f981ad71d7_0_40"/>
          <p:cNvSpPr txBox="1">
            <a:spLocks noGrp="1"/>
          </p:cNvSpPr>
          <p:nvPr>
            <p:ph type="title"/>
          </p:nvPr>
        </p:nvSpPr>
        <p:spPr>
          <a:xfrm>
            <a:off x="755575" y="188645"/>
            <a:ext cx="7200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GB" b="1">
                <a:latin typeface="Nunito"/>
                <a:ea typeface="Nunito"/>
                <a:cs typeface="Nunito"/>
                <a:sym typeface="Nunito"/>
              </a:rPr>
              <a:t>Curriculum</a:t>
            </a:r>
            <a:endParaRPr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2" name="Google Shape;152;gf981ad71d7_0_40"/>
          <p:cNvSpPr txBox="1">
            <a:spLocks noGrp="1"/>
          </p:cNvSpPr>
          <p:nvPr>
            <p:ph type="body" idx="1"/>
          </p:nvPr>
        </p:nvSpPr>
        <p:spPr>
          <a:xfrm>
            <a:off x="755576" y="1052736"/>
            <a:ext cx="8136900" cy="52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latin typeface="Nunito"/>
                <a:ea typeface="Nunito"/>
                <a:cs typeface="Nunito"/>
                <a:sym typeface="Nunito"/>
              </a:rPr>
              <a:t>The curriculum at Belmont is taught in line with the expectations that are set out in the National Curriculum and Early Years Foundation Stage Curriculum.  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latin typeface="Nunito"/>
                <a:ea typeface="Nunito"/>
                <a:cs typeface="Nunito"/>
                <a:sym typeface="Nunito"/>
              </a:rPr>
              <a:t>Our aspiration is for all children to find success in their learning, relative to their individual starting point, whilst becoming considerate, responsible and tolerant citizens in our modern society. 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latin typeface="Nunito"/>
                <a:ea typeface="Nunito"/>
                <a:cs typeface="Nunito"/>
                <a:sym typeface="Nunito"/>
              </a:rPr>
              <a:t>At Belmont, our practice is underpinned by our commitment to the inclusion of all children.  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latin typeface="Nunito"/>
                <a:ea typeface="Nunito"/>
                <a:cs typeface="Nunito"/>
                <a:sym typeface="Nunito"/>
              </a:rPr>
              <a:t>The academic curriculum is just one element in the education of every child. Our teachers strive to develop the children's academic abilities, whilst ensuring their pastoral needs are met. 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000"/>
              </a:spcBef>
              <a:spcAft>
                <a:spcPts val="200"/>
              </a:spcAft>
              <a:buNone/>
            </a:pPr>
            <a:r>
              <a:rPr lang="en-GB">
                <a:latin typeface="Nunito"/>
                <a:ea typeface="Nunito"/>
                <a:cs typeface="Nunito"/>
                <a:sym typeface="Nunito"/>
              </a:rPr>
              <a:t>The intended outcome of the curriculum offer at Belmont is to ensure students are ready and prepared for secondary education – both academically and pastorally.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984</Words>
  <Application>Microsoft Office PowerPoint</Application>
  <PresentationFormat>On-screen Show (4:3)</PresentationFormat>
  <Paragraphs>122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Libre Franklin</vt:lpstr>
      <vt:lpstr>Gill Sans</vt:lpstr>
      <vt:lpstr>Arial</vt:lpstr>
      <vt:lpstr>Nunito</vt:lpstr>
      <vt:lpstr>Crop</vt:lpstr>
      <vt:lpstr>PowerPoint Presentation</vt:lpstr>
      <vt:lpstr>School Information </vt:lpstr>
      <vt:lpstr>School Information </vt:lpstr>
      <vt:lpstr>School Information –  Personal Development and Welfare</vt:lpstr>
      <vt:lpstr>School Information –  Personal Development and Welfare</vt:lpstr>
      <vt:lpstr>School Values</vt:lpstr>
      <vt:lpstr>Pupil Outcomes </vt:lpstr>
      <vt:lpstr>SEND &amp; Inclusion </vt:lpstr>
      <vt:lpstr>Curriculum</vt:lpstr>
      <vt:lpstr>Early Years Information</vt:lpstr>
      <vt:lpstr>PowerPoint Presentation</vt:lpstr>
      <vt:lpstr>The Early Years Curriculum </vt:lpstr>
      <vt:lpstr>The Early Years Curriculum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Simon.Langley</dc:creator>
  <cp:lastModifiedBy>T Lynch</cp:lastModifiedBy>
  <cp:revision>5</cp:revision>
  <dcterms:created xsi:type="dcterms:W3CDTF">2015-06-18T19:20:22Z</dcterms:created>
  <dcterms:modified xsi:type="dcterms:W3CDTF">2022-01-06T09:09:35Z</dcterms:modified>
</cp:coreProperties>
</file>